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99" r:id="rId1"/>
  </p:sldMasterIdLst>
  <p:sldIdLst>
    <p:sldId id="256" r:id="rId2"/>
    <p:sldId id="257" r:id="rId3"/>
    <p:sldId id="276" r:id="rId4"/>
    <p:sldId id="277" r:id="rId5"/>
    <p:sldId id="278" r:id="rId6"/>
    <p:sldId id="279" r:id="rId7"/>
    <p:sldId id="280" r:id="rId8"/>
    <p:sldId id="281" r:id="rId9"/>
    <p:sldId id="282" r:id="rId10"/>
    <p:sldId id="283" r:id="rId11"/>
    <p:sldId id="284" r:id="rId12"/>
    <p:sldId id="285" r:id="rId13"/>
    <p:sldId id="287" r:id="rId14"/>
    <p:sldId id="289" r:id="rId15"/>
    <p:sldId id="286" r:id="rId16"/>
    <p:sldId id="288" r:id="rId17"/>
    <p:sldId id="290" r:id="rId18"/>
    <p:sldId id="291" r:id="rId19"/>
    <p:sldId id="292" r:id="rId20"/>
    <p:sldId id="293" r:id="rId21"/>
    <p:sldId id="273" r:id="rId22"/>
    <p:sldId id="274" r:id="rId23"/>
    <p:sldId id="275"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12" autoAdjust="0"/>
    <p:restoredTop sz="94660"/>
  </p:normalViewPr>
  <p:slideViewPr>
    <p:cSldViewPr snapToGrid="0">
      <p:cViewPr varScale="1">
        <p:scale>
          <a:sx n="73" d="100"/>
          <a:sy n="73" d="100"/>
        </p:scale>
        <p:origin x="54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1078523" y="1098388"/>
            <a:ext cx="10318418" cy="4394988"/>
          </a:xfrm>
        </p:spPr>
        <p:txBody>
          <a:bodyPr anchor="ctr">
            <a:noAutofit/>
          </a:bodyPr>
          <a:lstStyle>
            <a:lvl1pPr algn="ctr">
              <a:defRPr sz="10000" spc="800" baseline="0"/>
            </a:lvl1pPr>
          </a:lstStyle>
          <a:p>
            <a:r>
              <a:rPr lang="en-US" smtClean="0"/>
              <a:t>Click to edit Master title style</a:t>
            </a:r>
            <a:endParaRPr lang="en-US" dirty="0"/>
          </a:p>
        </p:txBody>
      </p:sp>
      <p:sp>
        <p:nvSpPr>
          <p:cNvPr id="3" name="Subtitle 2"/>
          <p:cNvSpPr>
            <a:spLocks noGrp="1"/>
          </p:cNvSpPr>
          <p:nvPr>
            <p:ph type="subTitle" idx="1"/>
          </p:nvPr>
        </p:nvSpPr>
        <p:spPr>
          <a:xfrm>
            <a:off x="2215045" y="5979196"/>
            <a:ext cx="8045373" cy="742279"/>
          </a:xfrm>
        </p:spPr>
        <p:txBody>
          <a:bodyPr anchor="t">
            <a:normAutofit/>
          </a:bodyPr>
          <a:lstStyle>
            <a:lvl1pPr marL="0" indent="0" algn="ctr">
              <a:lnSpc>
                <a:spcPct val="100000"/>
              </a:lnSpc>
              <a:buNone/>
              <a:defRPr sz="2000" b="1" i="0" cap="all" spc="4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1078523" y="6375679"/>
            <a:ext cx="2329722" cy="348462"/>
          </a:xfrm>
        </p:spPr>
        <p:txBody>
          <a:bodyPr/>
          <a:lstStyle>
            <a:lvl1pPr>
              <a:defRPr baseline="0">
                <a:solidFill>
                  <a:schemeClr val="accent1">
                    <a:lumMod val="50000"/>
                  </a:schemeClr>
                </a:solidFill>
              </a:defRPr>
            </a:lvl1pPr>
          </a:lstStyle>
          <a:p>
            <a:fld id="{0899E17E-9320-4F91-A432-D191D5F6B335}" type="datetimeFigureOut">
              <a:rPr lang="en-US" smtClean="0"/>
              <a:t>10/7/2019</a:t>
            </a:fld>
            <a:endParaRPr lang="en-US"/>
          </a:p>
        </p:txBody>
      </p:sp>
      <p:sp>
        <p:nvSpPr>
          <p:cNvPr id="5" name="Footer Placeholder 4"/>
          <p:cNvSpPr>
            <a:spLocks noGrp="1"/>
          </p:cNvSpPr>
          <p:nvPr>
            <p:ph type="ftr" sz="quarter" idx="11"/>
          </p:nvPr>
        </p:nvSpPr>
        <p:spPr>
          <a:xfrm>
            <a:off x="4180332" y="6375679"/>
            <a:ext cx="4114800" cy="345796"/>
          </a:xfrm>
        </p:spPr>
        <p:txBody>
          <a:bodyPr/>
          <a:lstStyle>
            <a:lvl1pPr>
              <a:defRPr baseline="0">
                <a:solidFill>
                  <a:schemeClr val="accent1">
                    <a:lumMod val="50000"/>
                  </a:schemeClr>
                </a:solidFill>
              </a:defRPr>
            </a:lvl1pPr>
          </a:lstStyle>
          <a:p>
            <a:endParaRPr lang="en-US"/>
          </a:p>
        </p:txBody>
      </p:sp>
      <p:sp>
        <p:nvSpPr>
          <p:cNvPr id="6" name="Slide Number Placeholder 5"/>
          <p:cNvSpPr>
            <a:spLocks noGrp="1"/>
          </p:cNvSpPr>
          <p:nvPr>
            <p:ph type="sldNum" sz="quarter" idx="12"/>
          </p:nvPr>
        </p:nvSpPr>
        <p:spPr>
          <a:xfrm>
            <a:off x="9067218" y="6375679"/>
            <a:ext cx="2329723" cy="345796"/>
          </a:xfrm>
        </p:spPr>
        <p:txBody>
          <a:bodyPr/>
          <a:lstStyle>
            <a:lvl1pPr>
              <a:defRPr baseline="0">
                <a:solidFill>
                  <a:schemeClr val="accent1">
                    <a:lumMod val="50000"/>
                  </a:schemeClr>
                </a:solidFill>
              </a:defRPr>
            </a:lvl1pPr>
          </a:lstStyle>
          <a:p>
            <a:fld id="{042763EC-C466-436B-8EB6-065FAB3D7975}" type="slidenum">
              <a:rPr lang="en-US" smtClean="0"/>
              <a:t>‹#›</a:t>
            </a:fld>
            <a:endParaRPr lang="en-US"/>
          </a:p>
        </p:txBody>
      </p:sp>
      <p:sp>
        <p:nvSpPr>
          <p:cNvPr id="13" name="Rectangle 12" title="left edge border"/>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334314773"/>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899E17E-9320-4F91-A432-D191D5F6B335}" type="datetimeFigureOut">
              <a:rPr lang="en-US" smtClean="0"/>
              <a:t>10/7/2019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2763EC-C466-436B-8EB6-065FAB3D7975}" type="slidenum">
              <a:rPr lang="en-US" smtClean="0"/>
              <a:t>‹#›</a:t>
            </a:fld>
            <a:endParaRPr lang="en-US"/>
          </a:p>
        </p:txBody>
      </p:sp>
    </p:spTree>
    <p:extLst>
      <p:ext uri="{BB962C8B-B14F-4D97-AF65-F5344CB8AC3E}">
        <p14:creationId xmlns:p14="http://schemas.microsoft.com/office/powerpoint/2010/main" val="11619534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066321" y="382386"/>
            <a:ext cx="1492132" cy="5600404"/>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257300" y="382385"/>
            <a:ext cx="8392585" cy="5600405"/>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899E17E-9320-4F91-A432-D191D5F6B335}" type="datetimeFigureOut">
              <a:rPr lang="en-US" smtClean="0"/>
              <a:t>10/7/2019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2763EC-C466-436B-8EB6-065FAB3D7975}" type="slidenum">
              <a:rPr lang="en-US" smtClean="0"/>
              <a:t>‹#›</a:t>
            </a:fld>
            <a:endParaRPr lang="en-US"/>
          </a:p>
        </p:txBody>
      </p:sp>
    </p:spTree>
    <p:extLst>
      <p:ext uri="{BB962C8B-B14F-4D97-AF65-F5344CB8AC3E}">
        <p14:creationId xmlns:p14="http://schemas.microsoft.com/office/powerpoint/2010/main" val="35843426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899E17E-9320-4F91-A432-D191D5F6B335}" type="datetimeFigureOut">
              <a:rPr lang="en-US" smtClean="0"/>
              <a:t>10/7/2019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2763EC-C466-436B-8EB6-065FAB3D7975}" type="slidenum">
              <a:rPr lang="en-US" smtClean="0"/>
              <a:t>‹#›</a:t>
            </a:fld>
            <a:endParaRPr lang="en-US"/>
          </a:p>
        </p:txBody>
      </p:sp>
    </p:spTree>
    <p:extLst>
      <p:ext uri="{BB962C8B-B14F-4D97-AF65-F5344CB8AC3E}">
        <p14:creationId xmlns:p14="http://schemas.microsoft.com/office/powerpoint/2010/main" val="26288142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242929" y="1073888"/>
            <a:ext cx="8187071" cy="4064627"/>
          </a:xfrm>
        </p:spPr>
        <p:txBody>
          <a:bodyPr anchor="b">
            <a:normAutofit/>
          </a:bodyPr>
          <a:lstStyle>
            <a:lvl1pPr>
              <a:defRPr sz="8400" spc="800" baseline="0">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3242930" y="5159781"/>
            <a:ext cx="7017488" cy="951135"/>
          </a:xfrm>
        </p:spPr>
        <p:txBody>
          <a:bodyPr>
            <a:normAutofit/>
          </a:bodyPr>
          <a:lstStyle>
            <a:lvl1pPr marL="0" indent="0">
              <a:lnSpc>
                <a:spcPct val="100000"/>
              </a:lnSpc>
              <a:buNone/>
              <a:defRPr sz="2000" b="1" i="0" cap="all" spc="400"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3236546" y="6375679"/>
            <a:ext cx="1493947" cy="348462"/>
          </a:xfrm>
        </p:spPr>
        <p:txBody>
          <a:bodyPr/>
          <a:lstStyle>
            <a:lvl1pPr>
              <a:defRPr baseline="0">
                <a:solidFill>
                  <a:schemeClr val="tx2"/>
                </a:solidFill>
              </a:defRPr>
            </a:lvl1pPr>
          </a:lstStyle>
          <a:p>
            <a:fld id="{0899E17E-9320-4F91-A432-D191D5F6B335}" type="datetimeFigureOut">
              <a:rPr lang="en-US" smtClean="0"/>
              <a:t>10/7/2019</a:t>
            </a:fld>
            <a:endParaRPr lang="en-US"/>
          </a:p>
        </p:txBody>
      </p:sp>
      <p:sp>
        <p:nvSpPr>
          <p:cNvPr id="5" name="Footer Placeholder 4"/>
          <p:cNvSpPr>
            <a:spLocks noGrp="1"/>
          </p:cNvSpPr>
          <p:nvPr>
            <p:ph type="ftr" sz="quarter" idx="11"/>
          </p:nvPr>
        </p:nvSpPr>
        <p:spPr>
          <a:xfrm>
            <a:off x="5279064" y="6375679"/>
            <a:ext cx="4114800" cy="345796"/>
          </a:xfrm>
        </p:spPr>
        <p:txBody>
          <a:bodyPr/>
          <a:lstStyle>
            <a:lvl1pPr>
              <a:defRPr baseline="0">
                <a:solidFill>
                  <a:schemeClr val="tx2"/>
                </a:solidFill>
              </a:defRPr>
            </a:lvl1pPr>
          </a:lstStyle>
          <a:p>
            <a:endParaRPr lang="en-US"/>
          </a:p>
        </p:txBody>
      </p:sp>
      <p:sp>
        <p:nvSpPr>
          <p:cNvPr id="6" name="Slide Number Placeholder 5"/>
          <p:cNvSpPr>
            <a:spLocks noGrp="1"/>
          </p:cNvSpPr>
          <p:nvPr>
            <p:ph type="sldNum" sz="quarter" idx="12"/>
          </p:nvPr>
        </p:nvSpPr>
        <p:spPr>
          <a:xfrm>
            <a:off x="9942434" y="6375679"/>
            <a:ext cx="1487566" cy="345796"/>
          </a:xfrm>
        </p:spPr>
        <p:txBody>
          <a:bodyPr/>
          <a:lstStyle>
            <a:lvl1pPr>
              <a:defRPr baseline="0">
                <a:solidFill>
                  <a:schemeClr val="tx2"/>
                </a:solidFill>
              </a:defRPr>
            </a:lvl1pPr>
          </a:lstStyle>
          <a:p>
            <a:fld id="{042763EC-C466-436B-8EB6-065FAB3D7975}" type="slidenum">
              <a:rPr lang="en-US" smtClean="0"/>
              <a:t>‹#›</a:t>
            </a:fld>
            <a:endParaRPr lang="en-US"/>
          </a:p>
        </p:txBody>
      </p:sp>
      <p:grpSp>
        <p:nvGrpSpPr>
          <p:cNvPr id="7" name="Group 6" title="left scallop shape"/>
          <p:cNvGrpSpPr/>
          <p:nvPr/>
        </p:nvGrpSpPr>
        <p:grpSpPr>
          <a:xfrm>
            <a:off x="0" y="0"/>
            <a:ext cx="2814638" cy="6858000"/>
            <a:chOff x="0" y="0"/>
            <a:chExt cx="2814638" cy="6858000"/>
          </a:xfrm>
        </p:grpSpPr>
        <p:sp>
          <p:nvSpPr>
            <p:cNvPr id="11" name="Freeform 6" title="left scallop shape"/>
            <p:cNvSpPr/>
            <p:nvPr/>
          </p:nvSpPr>
          <p:spPr bwMode="auto">
            <a:xfrm>
              <a:off x="0" y="0"/>
              <a:ext cx="2814638"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6" name="Freeform 11" title="left scallop inline"/>
            <p:cNvSpPr/>
            <p:nvPr/>
          </p:nvSpPr>
          <p:spPr bwMode="auto">
            <a:xfrm>
              <a:off x="874382" y="0"/>
              <a:ext cx="1646238"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extLst>
      <p:ext uri="{BB962C8B-B14F-4D97-AF65-F5344CB8AC3E}">
        <p14:creationId xmlns:p14="http://schemas.microsoft.com/office/powerpoint/2010/main" val="3038439734"/>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257300" y="2286000"/>
            <a:ext cx="4800600" cy="36195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647796" y="2286000"/>
            <a:ext cx="4800600" cy="36195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899E17E-9320-4F91-A432-D191D5F6B335}" type="datetimeFigureOut">
              <a:rPr lang="en-US" smtClean="0"/>
              <a:t>10/7/2019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2763EC-C466-436B-8EB6-065FAB3D7975}" type="slidenum">
              <a:rPr lang="en-US" smtClean="0"/>
              <a:t>‹#›</a:t>
            </a:fld>
            <a:endParaRPr lang="en-US"/>
          </a:p>
        </p:txBody>
      </p:sp>
    </p:spTree>
    <p:extLst>
      <p:ext uri="{BB962C8B-B14F-4D97-AF65-F5344CB8AC3E}">
        <p14:creationId xmlns:p14="http://schemas.microsoft.com/office/powerpoint/2010/main" val="1503078337"/>
      </p:ext>
    </p:extLst>
  </p:cSld>
  <p:clrMapOvr>
    <a:masterClrMapping/>
  </p:clrMapOvr>
  <p:extLst mod="1">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52728" y="381000"/>
            <a:ext cx="10172700" cy="149351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251678"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257300" y="2909102"/>
            <a:ext cx="4800600" cy="299639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633864"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633864" y="2909102"/>
            <a:ext cx="4800600" cy="299639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899E17E-9320-4F91-A432-D191D5F6B335}" type="datetimeFigureOut">
              <a:rPr lang="en-US" smtClean="0"/>
              <a:t>10/7/2019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42763EC-C466-436B-8EB6-065FAB3D7975}" type="slidenum">
              <a:rPr lang="en-US" smtClean="0"/>
              <a:t>‹#›</a:t>
            </a:fld>
            <a:endParaRPr lang="en-US"/>
          </a:p>
        </p:txBody>
      </p:sp>
    </p:spTree>
    <p:extLst>
      <p:ext uri="{BB962C8B-B14F-4D97-AF65-F5344CB8AC3E}">
        <p14:creationId xmlns:p14="http://schemas.microsoft.com/office/powerpoint/2010/main" val="568777774"/>
      </p:ext>
    </p:extLst>
  </p:cSld>
  <p:clrMapOvr>
    <a:masterClrMapping/>
  </p:clrMapOvr>
  <p:extLst mod="1">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0899E17E-9320-4F91-A432-D191D5F6B335}" type="datetimeFigureOut">
              <a:rPr lang="en-US" smtClean="0"/>
              <a:t>10/7/2019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42763EC-C466-436B-8EB6-065FAB3D7975}" type="slidenum">
              <a:rPr lang="en-US" smtClean="0"/>
              <a:t>‹#›</a:t>
            </a:fld>
            <a:endParaRPr lang="en-US"/>
          </a:p>
        </p:txBody>
      </p:sp>
    </p:spTree>
    <p:extLst>
      <p:ext uri="{BB962C8B-B14F-4D97-AF65-F5344CB8AC3E}">
        <p14:creationId xmlns:p14="http://schemas.microsoft.com/office/powerpoint/2010/main" val="37401678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99E17E-9320-4F91-A432-D191D5F6B335}" type="datetimeFigureOut">
              <a:rPr lang="en-US" smtClean="0"/>
              <a:t>10/7/2019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42763EC-C466-436B-8EB6-065FAB3D7975}" type="slidenum">
              <a:rPr lang="en-US" smtClean="0"/>
              <a:t>‹#›</a:t>
            </a:fld>
            <a:endParaRPr lang="en-US"/>
          </a:p>
        </p:txBody>
      </p:sp>
    </p:spTree>
    <p:extLst>
      <p:ext uri="{BB962C8B-B14F-4D97-AF65-F5344CB8AC3E}">
        <p14:creationId xmlns:p14="http://schemas.microsoft.com/office/powerpoint/2010/main" val="2216744579"/>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8337884" y="457199"/>
            <a:ext cx="3092115" cy="1196671"/>
          </a:xfrm>
        </p:spPr>
        <p:txBody>
          <a:bodyPr anchor="b">
            <a:normAutofit/>
          </a:bodyPr>
          <a:lstStyle>
            <a:lvl1pPr>
              <a:lnSpc>
                <a:spcPct val="100000"/>
              </a:lnSpc>
              <a:defRPr sz="1900" b="1" i="0" cap="all" spc="300" baseline="0">
                <a:solidFill>
                  <a:schemeClr val="accent1"/>
                </a:solidFill>
                <a:latin typeface="+mn-lt"/>
              </a:defRPr>
            </a:lvl1pPr>
          </a:lstStyle>
          <a:p>
            <a:r>
              <a:rPr lang="en-US" smtClean="0"/>
              <a:t>Click to edit Master title style</a:t>
            </a:r>
            <a:endParaRPr lang="en-US" dirty="0"/>
          </a:p>
        </p:txBody>
      </p:sp>
      <p:sp>
        <p:nvSpPr>
          <p:cNvPr id="3" name="Content Placeholder 2"/>
          <p:cNvSpPr>
            <a:spLocks noGrp="1"/>
          </p:cNvSpPr>
          <p:nvPr>
            <p:ph idx="1"/>
          </p:nvPr>
        </p:nvSpPr>
        <p:spPr>
          <a:xfrm>
            <a:off x="765051" y="920377"/>
            <a:ext cx="6158418" cy="49851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337885" y="1741336"/>
            <a:ext cx="3092115"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a:xfrm>
            <a:off x="765051" y="6375679"/>
            <a:ext cx="1233355" cy="348462"/>
          </a:xfrm>
        </p:spPr>
        <p:txBody>
          <a:bodyPr/>
          <a:lstStyle/>
          <a:p>
            <a:fld id="{0899E17E-9320-4F91-A432-D191D5F6B335}" type="datetimeFigureOut">
              <a:rPr lang="en-US" smtClean="0"/>
              <a:t>10/7/2019</a:t>
            </a:fld>
            <a:endParaRPr lang="en-US"/>
          </a:p>
        </p:txBody>
      </p:sp>
      <p:sp>
        <p:nvSpPr>
          <p:cNvPr id="6" name="Footer Placeholder 5"/>
          <p:cNvSpPr>
            <a:spLocks noGrp="1"/>
          </p:cNvSpPr>
          <p:nvPr>
            <p:ph type="ftr" sz="quarter" idx="11"/>
          </p:nvPr>
        </p:nvSpPr>
        <p:spPr>
          <a:xfrm>
            <a:off x="2103620" y="6375679"/>
            <a:ext cx="3482179" cy="345796"/>
          </a:xfrm>
        </p:spPr>
        <p:txBody>
          <a:bodyPr/>
          <a:lstStyle/>
          <a:p>
            <a:endParaRPr lang="en-US"/>
          </a:p>
        </p:txBody>
      </p:sp>
      <p:sp>
        <p:nvSpPr>
          <p:cNvPr id="7" name="Slide Number Placeholder 6"/>
          <p:cNvSpPr>
            <a:spLocks noGrp="1"/>
          </p:cNvSpPr>
          <p:nvPr>
            <p:ph type="sldNum" sz="quarter" idx="12"/>
          </p:nvPr>
        </p:nvSpPr>
        <p:spPr>
          <a:xfrm>
            <a:off x="5691014" y="6375679"/>
            <a:ext cx="1232456" cy="345796"/>
          </a:xfrm>
        </p:spPr>
        <p:txBody>
          <a:bodyPr/>
          <a:lstStyle/>
          <a:p>
            <a:fld id="{042763EC-C466-436B-8EB6-065FAB3D7975}" type="slidenum">
              <a:rPr lang="en-US" smtClean="0"/>
              <a:t>‹#›</a:t>
            </a:fld>
            <a:endParaRPr lang="en-US"/>
          </a:p>
        </p:txBody>
      </p:sp>
      <p:sp>
        <p:nvSpPr>
          <p:cNvPr id="8" name="Rectangle 7"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638827795"/>
      </p:ext>
    </p:extLst>
  </p:cSld>
  <p:clrMapOvr>
    <a:masterClrMapping/>
  </p:clrMapOvr>
  <p:extLst mod="1">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83464" y="0"/>
            <a:ext cx="7355585"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11"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7883" y="457200"/>
            <a:ext cx="3092117" cy="1196670"/>
          </a:xfrm>
        </p:spPr>
        <p:txBody>
          <a:bodyPr anchor="b">
            <a:normAutofit/>
          </a:bodyPr>
          <a:lstStyle>
            <a:lvl1pPr>
              <a:lnSpc>
                <a:spcPct val="100000"/>
              </a:lnSpc>
              <a:defRPr sz="1900" b="1" i="0" spc="300" baseline="0">
                <a:solidFill>
                  <a:schemeClr val="accent1"/>
                </a:solidFill>
                <a:latin typeface="+mn-lt"/>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8337883" y="1741336"/>
            <a:ext cx="3092117"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a:xfrm>
            <a:off x="765950" y="6375679"/>
            <a:ext cx="1232456" cy="348462"/>
          </a:xfrm>
        </p:spPr>
        <p:txBody>
          <a:bodyPr/>
          <a:lstStyle/>
          <a:p>
            <a:fld id="{0899E17E-9320-4F91-A432-D191D5F6B335}" type="datetimeFigureOut">
              <a:rPr lang="en-US" smtClean="0"/>
              <a:t>10/7/2019</a:t>
            </a:fld>
            <a:endParaRPr lang="en-US"/>
          </a:p>
        </p:txBody>
      </p:sp>
      <p:sp>
        <p:nvSpPr>
          <p:cNvPr id="6" name="Footer Placeholder 5"/>
          <p:cNvSpPr>
            <a:spLocks noGrp="1"/>
          </p:cNvSpPr>
          <p:nvPr>
            <p:ph type="ftr" sz="quarter" idx="11"/>
          </p:nvPr>
        </p:nvSpPr>
        <p:spPr>
          <a:xfrm>
            <a:off x="2103621" y="6375679"/>
            <a:ext cx="3482178" cy="345796"/>
          </a:xfrm>
        </p:spPr>
        <p:txBody>
          <a:bodyPr/>
          <a:lstStyle/>
          <a:p>
            <a:endParaRPr lang="en-US"/>
          </a:p>
        </p:txBody>
      </p:sp>
      <p:sp>
        <p:nvSpPr>
          <p:cNvPr id="7" name="Slide Number Placeholder 6"/>
          <p:cNvSpPr>
            <a:spLocks noGrp="1"/>
          </p:cNvSpPr>
          <p:nvPr>
            <p:ph type="sldNum" sz="quarter" idx="12"/>
          </p:nvPr>
        </p:nvSpPr>
        <p:spPr>
          <a:xfrm>
            <a:off x="5687568" y="6375679"/>
            <a:ext cx="1234440" cy="345796"/>
          </a:xfrm>
        </p:spPr>
        <p:txBody>
          <a:bodyPr/>
          <a:lstStyle/>
          <a:p>
            <a:fld id="{042763EC-C466-436B-8EB6-065FAB3D7975}" type="slidenum">
              <a:rPr lang="en-US" smtClean="0"/>
              <a:t>‹#›</a:t>
            </a:fld>
            <a:endParaRPr lang="en-US"/>
          </a:p>
        </p:txBody>
      </p:sp>
    </p:spTree>
    <p:extLst>
      <p:ext uri="{BB962C8B-B14F-4D97-AF65-F5344CB8AC3E}">
        <p14:creationId xmlns:p14="http://schemas.microsoft.com/office/powerpoint/2010/main" val="15309590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1678" y="382385"/>
            <a:ext cx="10178322" cy="1492132"/>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251678" y="2286001"/>
            <a:ext cx="10178322" cy="3593591"/>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251678" y="6375679"/>
            <a:ext cx="2329722" cy="348462"/>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fld id="{0899E17E-9320-4F91-A432-D191D5F6B335}" type="datetimeFigureOut">
              <a:rPr lang="en-US" smtClean="0"/>
              <a:t>10/7/2019</a:t>
            </a:fld>
            <a:endParaRPr lang="en-US"/>
          </a:p>
        </p:txBody>
      </p:sp>
      <p:sp>
        <p:nvSpPr>
          <p:cNvPr id="5" name="Footer Placeholder 4"/>
          <p:cNvSpPr>
            <a:spLocks noGrp="1"/>
          </p:cNvSpPr>
          <p:nvPr>
            <p:ph type="ftr" sz="quarter" idx="3"/>
          </p:nvPr>
        </p:nvSpPr>
        <p:spPr>
          <a:xfrm>
            <a:off x="4038600" y="6375679"/>
            <a:ext cx="4114800" cy="345796"/>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endParaRPr lang="en-US"/>
          </a:p>
        </p:txBody>
      </p:sp>
      <p:sp>
        <p:nvSpPr>
          <p:cNvPr id="6" name="Slide Number Placeholder 5"/>
          <p:cNvSpPr>
            <a:spLocks noGrp="1"/>
          </p:cNvSpPr>
          <p:nvPr>
            <p:ph type="sldNum" sz="quarter" idx="4"/>
          </p:nvPr>
        </p:nvSpPr>
        <p:spPr>
          <a:xfrm>
            <a:off x="8610601" y="6375679"/>
            <a:ext cx="2819399" cy="345796"/>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042763EC-C466-436B-8EB6-065FAB3D7975}" type="slidenum">
              <a:rPr lang="en-US" smtClean="0"/>
              <a:t>‹#›</a:t>
            </a:fld>
            <a:endParaRPr lang="en-US"/>
          </a:p>
        </p:txBody>
      </p:sp>
      <p:sp>
        <p:nvSpPr>
          <p:cNvPr id="11" name="Freeform 6" title="Left scallop edge"/>
          <p:cNvSpPr/>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sp>
      <p:sp>
        <p:nvSpPr>
          <p:cNvPr id="12" name="Rectangle 11" title="right edge border"/>
          <p:cNvSpPr/>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71670113"/>
      </p:ext>
    </p:extLst>
  </p:cSld>
  <p:clrMap bg1="lt1" tx1="dk1" bg2="lt2" tx2="dk2" accent1="accent1" accent2="accent2" accent3="accent3" accent4="accent4" accent5="accent5" accent6="accent6" hlink="hlink" folHlink="folHlink"/>
  <p:sldLayoutIdLst>
    <p:sldLayoutId id="2147483900" r:id="rId1"/>
    <p:sldLayoutId id="2147483901" r:id="rId2"/>
    <p:sldLayoutId id="2147483902" r:id="rId3"/>
    <p:sldLayoutId id="2147483903" r:id="rId4"/>
    <p:sldLayoutId id="2147483904" r:id="rId5"/>
    <p:sldLayoutId id="2147483905" r:id="rId6"/>
    <p:sldLayoutId id="2147483906" r:id="rId7"/>
    <p:sldLayoutId id="2147483907" r:id="rId8"/>
    <p:sldLayoutId id="2147483908" r:id="rId9"/>
    <p:sldLayoutId id="2147483909" r:id="rId10"/>
    <p:sldLayoutId id="2147483910" r:id="rId11"/>
  </p:sldLayoutIdLst>
  <p:txStyles>
    <p:titleStyle>
      <a:lvl1pPr algn="l" defTabSz="914400" rtl="0" eaLnBrk="1" latinLnBrk="0" hangingPunct="1">
        <a:lnSpc>
          <a:spcPct val="90000"/>
        </a:lnSpc>
        <a:spcBef>
          <a:spcPct val="0"/>
        </a:spcBef>
        <a:buNone/>
        <a:defRPr sz="5100" kern="1200" cap="all" spc="200" baseline="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792">
          <p15:clr>
            <a:srgbClr val="F26B43"/>
          </p15:clr>
        </p15:guide>
        <p15:guide id="2" pos="7200">
          <p15:clr>
            <a:srgbClr val="F26B43"/>
          </p15:clr>
        </p15:guide>
        <p15:guide id="3" orient="horz" pos="4008">
          <p15:clr>
            <a:srgbClr val="F26B43"/>
          </p15:clr>
        </p15:guide>
        <p15:guide id="4" orient="horz" pos="1440">
          <p15:clr>
            <a:srgbClr val="F26B43"/>
          </p15:clr>
        </p15:guide>
        <p15:guide id="5" orient="horz" pos="3720">
          <p15:clr>
            <a:srgbClr val="F26B43"/>
          </p15:clr>
        </p15:guide>
        <p15:guide id="6" orient="horz" pos="2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8" Type="http://schemas.openxmlformats.org/officeDocument/2006/relationships/hyperlink" Target="https://www.ebay.com/itm/Multicolor-Adhesive-High-Gloss-Film-Vinyl-PVC-Tape-Automotive-Grade-Car-Wrap/223034541877?var=521843692188&amp;hash=item33ede50735:g:6qEAAOSwi5dcl0Qt" TargetMode="External"/><Relationship Id="rId13" Type="http://schemas.openxmlformats.org/officeDocument/2006/relationships/hyperlink" Target="https://www.ebay.com/itm/AC110-220V-Power-Supply-Adapter-Transformer-LED-Strip-2A-3A-5A-8A-DC-5V-12V-24V/322286626497?_trkparms=ispr%3D1&amp;hash=item4b09c7a6c1:m:mQ3El-m3_vZFy4IcfeV7aTg&amp;enc=AQAEAAACMBPxNw%2BVj6nta7CKEs3N0qWt2oeUjS%2FmICitc2dPT%2BkUxC2RMAQd1SSZ%2FL83gpVkpipIX5LQFwHani%2Fj1nYtqOaAdEqCRG1xwRbwNAV8GIlGRZ3B0GhZQeugTrfnzx5luZ5xOfLlxWEnGhVqSiulJuP2k781BrKCS8B6xgrwIaNRAMu5kff%2BS4LSKDej%2B52NThEo6LmHpemiJc7nADThnJMk6XWgYjzZB4qRjOYKHbuH8Eu%2FjMOMIPt7IMKYaaLuGD9e2w749Og4R2n633cEhE1qvm6vxU8wS5qn83tNNQpmvh2Hl2e7eMA2lthCjRDa20f0rzEDWT1mY452b9RtDTHbHKfkMO2KQGduO1YhGsfRlfdXwD5u4Px6qWG1Pf%2FJTpYqdj9BkD1CAVI9WQhZDJaT4JALVaP2%2BaSCViGsmHGb13Hpn%2BCf%2F4VB6sQyMqQZW1jIa80%2FEc9CgAgCjD03gi0iKjjwAliQ%2BumIlAeBKnCjZ5bvxQS1RiBq%2B2Lum8ccicKCSMcf9pxLgAxiSwqLI%2BM8wDsZrTawaaoZEotMHk7cYXBB07nD2%2FG7kpVA%2FF1aUv94osyXCPQyl79H5%2FIIDBD8wupMSAe4J3z3ok2pp18pKnncJNji5oFeFIXCscSwpqgO32diRJNwRZmPWr2Umgb6rqmATGsvDmhSKlXOx1%2BL8vuK3J1qWkY2%2FOKx4VNbYipmBpBjOTExhcV56hDQk72bHEvydswFgj1vF36ZCkRh&amp;checksum=322286626497bcfaf6ca8a5b4cd9ab2f4fab3762ce56&amp;enc=AQAEAAACMBPxNw%2BVj6nta7CKEs3N0qWt2oeUjS%2FmICitc2dPT%2BkUxC2RMAQd1SSZ%2FL83gpVkpipIX5LQFwHani%2Fj1nYtqOaAdEqCRG1xwRbwNAV8GIlGRZ3B0GhZQeugTrfnzx5luZ5xOfLlxWEnGhVqSiulJuP2k781BrKCS8B6xgrwIaNRAMu5kff%2BS4LSKDej%2B52NThEo6LmHpemiJc7nADThnJMk6XWgYjzZB4qRjOYKHbuH8Eu%2FjMOMIPt7IMKYaaLuGD9e2w749Og4R2n633cEhE1qvm6vxU8wS5qn83tNNQpmvh2Hl2e7eMA2lthCjRDa20f0rzEDWT1mY452b9RtDTHbHKfkMO2KQGduO1YhGsfRlfdXwD5u4Px6qWG1Pf%2FJTpYqdj9BkD1CAVI9WQhZDJaT4JALVaP2%2BaSCViGsmHGb13Hpn%2BCf%2F4VB6sQyMqQZW1jIa80%2FEc9CgAgCjD03gi0iKjjwAliQ%2BumIlAeBKnCjZ5bvxQS1RiBq%2B2Lum8ccicKCSMcf9pxLgAxiSwqLI%2BM8wDsZrTawaaoZEotMHk7cYXBB07nD2%2FG7kpVA%2FF1aUv94osyXCPQyl79H5%2FIIDBD8wupMSAe4J3z3ok2pp18pKnncJNji5oFeFIXCscSwpqgO32diRJNwRZmPWr2Umgb6rqmATGsvDmhSKlXOx1%2BL8vuK3J1qWkY2%2FOKx4VNbYipmBpBjOTExhcV56hDQk72bHEvydswFgj1vF36ZCkRh&amp;checksum=322286626497bcfaf6ca8a5b4cd9ab2f4fab3762ce56" TargetMode="External"/><Relationship Id="rId3" Type="http://schemas.openxmlformats.org/officeDocument/2006/relationships/hyperlink" Target="https://www.ebay.com/itm/STAINLESS-STEEL-SHEET-PLATE-in-Various-sizes-and-Thickness/112740090156?var=413195179173&amp;hash=item1a3fd5412c:m:mPUwwyOw159DWFCKTJz7fqA" TargetMode="External"/><Relationship Id="rId7" Type="http://schemas.openxmlformats.org/officeDocument/2006/relationships/hyperlink" Target="https://www.ebay.com/itm/Strong-Heavy-Duty-Strap-Hinges-Zinc-Tee-Door-Gate-GOLD-Choose-your-pack-size/142432290165?hash=item2129a04575:m:mRej1rysKMpJj9NQ2h7a8MA" TargetMode="External"/><Relationship Id="rId12" Type="http://schemas.openxmlformats.org/officeDocument/2006/relationships/hyperlink" Target="https://www.ebay.com/itm/10-20-30CM-Jumper-Wire-Cable-Male-to-Male-to-Female-to-Female-Arduino-Breadboard/392315907400?_" TargetMode="External"/><Relationship Id="rId2" Type="http://schemas.openxmlformats.org/officeDocument/2006/relationships/hyperlink" Target="https://www.ebay.com/itm/360-20KG-Waterproof-High-Torque-Metal-Gear-RC-Servo-Motor-Car-Helicopter-Boat/323651383778?epid=18028122388&amp;_trkparms=ispr%3D1&amp;hash=item4b5b2031e2:g:~NIAAOSw0AFcifH2&amp;enc=AQAEAAACMBPxNw%2BVj6nta7CKEs3N0qWG0yDLwcg5xSJPPvmrWDXumHMJ77gwx46ufPyxmpZDFtxWQ43E16Z5lrWTlnlHSpTMgzt9EfCckBLsMM%2B%2FoTGOX%2F03PH1rn9deBi54j5Hm505w1mAxGfxXqk2xxOe2pEhbNfGHszQYfvNRDYP89y908U3Gug%2F4QKl30M4QG%2FpUuMvCaACwUazMVHDJWDU0Gz3pLMQGk9uMktqmLdvbqQnetqsOe4jntOhAyY0oWcrXBlYfzQTKjImybdKw2wTJaENMX8zMW7koA5yXYgs%2BXXiX8YkGTmgjYLYgEW7QFEFL4RyrQJGJ%2BrkvgdlSYe28TVqXoTtM2XMBc4kyVKCocMUsHzc2r6BriXmdeauSlQr00HbpieQuhy2lOFktztgGhUSFqpodDnO4YRegE2MsgbUOgOQ0%2BTzNWLLa3oliIQWtXJjbjwX6rmyDhrIf1Vlhq4aIWFWbWMPrycUAA2A5Ks6k%2FsmeQ6nSlz%2BFxtPwzH7Yox2KcMgn8n6mowX1DH9tsVQSPGikTcRn1%2Bx3vPNPzhe7jscqOroh9szcgReGRd1MxBPzSfZlRZzev2uLtjDAxXkT%2BX4W5CNj5WUpyWskHzFbz4BRy08N6uC%2BvKq9HDpJqnV%2FQx%2B%2FD18pfjwTP5NUVCWtmK%2BrOhwQDTC9Hdgqkrf2aJeXm6khPUuYj0kH9XwPUuX1NGdla9c6OD3iSAbk9qdH8hJq%2B4UvqGQsVrcvm7HO&amp;checksum=3236513837788dc6e4d52d2840e49456a131373bd55f" TargetMode="External"/><Relationship Id="rId1" Type="http://schemas.openxmlformats.org/officeDocument/2006/relationships/slideLayout" Target="../slideLayouts/slideLayout2.xml"/><Relationship Id="rId6" Type="http://schemas.openxmlformats.org/officeDocument/2006/relationships/hyperlink" Target="https://www.sparkfun.com/products/12577" TargetMode="External"/><Relationship Id="rId11" Type="http://schemas.openxmlformats.org/officeDocument/2006/relationships/hyperlink" Target="https://www.ebay.com/itm/Safest-3-7V-18650-Charger-Lithium-Ion-Battery-USB-Rechargeable-Battery-Universal/153613634183?_trkparms=ispr%3D1&amp;hash=item23c4160a87:m:m_p07jw_b4GxCYAdeRoJrZQ&amp;enc=AQAEAAACQBPxNw%2BVj6nta7CKEs3N0qVXhymaW" TargetMode="External"/><Relationship Id="rId5" Type="http://schemas.openxmlformats.org/officeDocument/2006/relationships/hyperlink" Target="https://www.ebay.com/itm/PS4-DUALSHOCK-4-Wireless-Controller-Bluetooth4-0-Gamepad-for-SONY-PlayStation-US/123895207849?hash=item1cd8bad7a9:m:mL4D1NtKRZ7718d31_Ts2fg" TargetMode="External"/><Relationship Id="rId10" Type="http://schemas.openxmlformats.org/officeDocument/2006/relationships/hyperlink" Target="https://www.ebay.com/itm/4-4Ah-4400mah-36v-18650-lithium-battery-pack-for-Balance-Scooter-Board-2-wheel/123902060267?_trkparms=aid%3D555018%26algo%3DPL.SIM%26ao%3D1%26asc%3D6" TargetMode="External"/><Relationship Id="rId4" Type="http://schemas.openxmlformats.org/officeDocument/2006/relationships/hyperlink" Target="https://www.ebay.com/itm/Arduino-UNO-R3-Mini-Micro-USB-ATmega328P-CH340G-Replace-ATmega16U2-Board/201927954809?_trkparms=ispr%3D1&amp;hash=item2f03d81179:m:mYNct0jNomx8zpnNZhtT7Gw&amp;enc=AQAEAAACMBPxNw%2BVj6nta7CKEs3N0qXoweh7td8vT0yCPoq0LJ0furunImXYO39Wk%2B%2FmtVCfRzmxUbMVZxbFwfAJx3Ry1aJa%2BSexvFTGOpUtuT4fl7fnCBZGB5lXSBsHUoR01wuzX0u5YRAnopYmMm5pC%2FkWvm9b1bx48Y6%2FGhczpkPkU6TnxWdzNrQ1bJ3fdg3tUf2Q7ZrP0FzqyiUpJaVgwsT8GOX%2FdzQpmPpPPmPxXBhvtLol5QupS731YPFwzpSTe6mWJ8%2B%2BfKA0aVTeYW5brDpR5CCcd54789am%2F2vfs3jZfsNyR3Z%2BIzQd6fs62l13qKYxHdIFJftXsZldB7%2BTlMdLz3TTtaB0k0uxZ149o3bNfQPmQ0KED3pb6HvIZYyRI4%2BLeQv7AD7paUAWLBHCZRX7U8oF3cYCr1ntYNOCohPhoeWrRk%2FKoZnGniLQYdwGmTg6UAWS1yEyCGgl9Y1Kn3JKXK9qMD%2Fm3ouQC3Odnhojr8I3Vlz5xRxkPkpcrA1RliPoyPRe2kwhjNFtKzpylHf%2FipmYHw%2F%2BNcDkkiX%2Be7q3u2TpOwueSdcXlqfdvnIm5vaRO3nsvA5T4XnMsHvWfUsXviXZAVLo49hzLeNaL%2B1%2FUXo7gJGgt5nVj33kLoL6%2B3wNALUFCrNfe%2BLpVXTHANTKRi1PVmjyRDCebkTyPkrqsYvL6G08ukN%2BMP%2BL0L8xkK8YcUfjhLiE6SaLlDUKWf7zs%2BzFBDZehPpROxM2SBDZwM6J&amp;checksum=2019279548092a352724de914dc988933444c8af1db6" TargetMode="External"/><Relationship Id="rId9" Type="http://schemas.openxmlformats.org/officeDocument/2006/relationships/hyperlink" Target="https://www.ebay.com/itm/M3-Black-12-9-Grade-Alloy-Steel-Allen-Hex-Socket-Cap-Head-Screw-Bolt-DIN912/182022519670?_trkpar" TargetMode="External"/></Relationships>
</file>

<file path=ppt/slides/_rels/slide2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81191" y="255008"/>
            <a:ext cx="10993549" cy="1475013"/>
          </a:xfrm>
        </p:spPr>
        <p:txBody>
          <a:bodyPr/>
          <a:lstStyle/>
          <a:p>
            <a:r>
              <a:rPr lang="en-US" dirty="0" smtClean="0"/>
              <a:t>Biped Robot</a:t>
            </a:r>
            <a:endParaRPr lang="en-US" dirty="0"/>
          </a:p>
        </p:txBody>
      </p:sp>
      <p:sp>
        <p:nvSpPr>
          <p:cNvPr id="3" name="Subtitle 2"/>
          <p:cNvSpPr>
            <a:spLocks noGrp="1"/>
          </p:cNvSpPr>
          <p:nvPr>
            <p:ph type="subTitle" idx="1"/>
          </p:nvPr>
        </p:nvSpPr>
        <p:spPr>
          <a:xfrm>
            <a:off x="724885" y="5348432"/>
            <a:ext cx="10993546" cy="590321"/>
          </a:xfrm>
        </p:spPr>
        <p:txBody>
          <a:bodyPr>
            <a:noAutofit/>
          </a:bodyPr>
          <a:lstStyle/>
          <a:p>
            <a:pPr algn="r"/>
            <a:r>
              <a:rPr lang="en-US" dirty="0" smtClean="0"/>
              <a:t>Fahad</a:t>
            </a:r>
          </a:p>
          <a:p>
            <a:pPr algn="r"/>
            <a:r>
              <a:rPr lang="en-US" dirty="0" smtClean="0"/>
              <a:t>Mohammed</a:t>
            </a:r>
          </a:p>
          <a:p>
            <a:pPr algn="r"/>
            <a:r>
              <a:rPr lang="en-US" dirty="0" err="1" smtClean="0"/>
              <a:t>Naif</a:t>
            </a:r>
            <a:endParaRPr lang="en-US" dirty="0"/>
          </a:p>
        </p:txBody>
      </p:sp>
      <p:pic>
        <p:nvPicPr>
          <p:cNvPr id="4" name="Picture 3"/>
          <p:cNvPicPr>
            <a:picLocks noChangeAspect="1"/>
          </p:cNvPicPr>
          <p:nvPr/>
        </p:nvPicPr>
        <p:blipFill>
          <a:blip r:embed="rId2"/>
          <a:stretch>
            <a:fillRect/>
          </a:stretch>
        </p:blipFill>
        <p:spPr>
          <a:xfrm>
            <a:off x="5158388" y="1912898"/>
            <a:ext cx="2048161" cy="2648320"/>
          </a:xfrm>
          <a:prstGeom prst="rect">
            <a:avLst/>
          </a:prstGeom>
        </p:spPr>
      </p:pic>
    </p:spTree>
    <p:extLst>
      <p:ext uri="{BB962C8B-B14F-4D97-AF65-F5344CB8AC3E}">
        <p14:creationId xmlns:p14="http://schemas.microsoft.com/office/powerpoint/2010/main" val="24473395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Concept Generation </a:t>
            </a:r>
            <a:endParaRPr lang="en-US" dirty="0"/>
          </a:p>
        </p:txBody>
      </p:sp>
      <p:sp>
        <p:nvSpPr>
          <p:cNvPr id="3" name="Content Placeholder 2"/>
          <p:cNvSpPr>
            <a:spLocks noGrp="1"/>
          </p:cNvSpPr>
          <p:nvPr>
            <p:ph idx="1"/>
          </p:nvPr>
        </p:nvSpPr>
        <p:spPr>
          <a:xfrm>
            <a:off x="1251678" y="1698173"/>
            <a:ext cx="10178322" cy="3593591"/>
          </a:xfrm>
        </p:spPr>
        <p:txBody>
          <a:bodyPr>
            <a:noAutofit/>
          </a:bodyPr>
          <a:lstStyle/>
          <a:p>
            <a:r>
              <a:rPr lang="en-US" sz="2800" dirty="0" smtClean="0"/>
              <a:t>Concept 2: Thin Legged Refined Robot </a:t>
            </a:r>
          </a:p>
          <a:p>
            <a:r>
              <a:rPr lang="en-US" sz="2800" dirty="0" smtClean="0"/>
              <a:t>This robot has</a:t>
            </a:r>
          </a:p>
          <a:p>
            <a:pPr lvl="1"/>
            <a:r>
              <a:rPr lang="en-US" sz="2400" dirty="0" smtClean="0"/>
              <a:t>Hip Joints (Long Structure)</a:t>
            </a:r>
          </a:p>
          <a:p>
            <a:pPr lvl="1"/>
            <a:r>
              <a:rPr lang="en-US" sz="2400" dirty="0" smtClean="0"/>
              <a:t>Knee Joints</a:t>
            </a:r>
          </a:p>
          <a:p>
            <a:r>
              <a:rPr lang="en-US" sz="2800" dirty="0" smtClean="0"/>
              <a:t>This robot can easily move forward backward </a:t>
            </a:r>
          </a:p>
          <a:p>
            <a:r>
              <a:rPr lang="en-US" sz="2800" dirty="0" smtClean="0"/>
              <a:t>4 Degree of freedom considering each joint as 1 DOF</a:t>
            </a:r>
          </a:p>
          <a:p>
            <a:r>
              <a:rPr lang="en-US" sz="2800" dirty="0" smtClean="0"/>
              <a:t>Hip joints have long structure to control the whole legs </a:t>
            </a:r>
          </a:p>
          <a:p>
            <a:r>
              <a:rPr lang="en-US" sz="2800" dirty="0" smtClean="0"/>
              <a:t>Bend form of legs can help in running </a:t>
            </a:r>
          </a:p>
        </p:txBody>
      </p:sp>
    </p:spTree>
    <p:extLst>
      <p:ext uri="{BB962C8B-B14F-4D97-AF65-F5344CB8AC3E}">
        <p14:creationId xmlns:p14="http://schemas.microsoft.com/office/powerpoint/2010/main" val="24518023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Concept Generation</a:t>
            </a:r>
            <a:endParaRPr lang="en-US" dirty="0"/>
          </a:p>
        </p:txBody>
      </p:sp>
      <p:sp>
        <p:nvSpPr>
          <p:cNvPr id="3" name="Content Placeholder 2"/>
          <p:cNvSpPr>
            <a:spLocks noGrp="1"/>
          </p:cNvSpPr>
          <p:nvPr>
            <p:ph idx="1"/>
          </p:nvPr>
        </p:nvSpPr>
        <p:spPr>
          <a:xfrm>
            <a:off x="1251678" y="1384664"/>
            <a:ext cx="10178322" cy="3593591"/>
          </a:xfrm>
        </p:spPr>
        <p:txBody>
          <a:bodyPr>
            <a:noAutofit/>
          </a:bodyPr>
          <a:lstStyle/>
          <a:p>
            <a:r>
              <a:rPr lang="en-US" sz="2800" dirty="0" smtClean="0"/>
              <a:t>Concept 2 has shown in the figure and few more concepts have shown in the Appendix. </a:t>
            </a:r>
          </a:p>
          <a:p>
            <a:endParaRPr lang="en-US" sz="2800" dirty="0" smtClean="0"/>
          </a:p>
          <a:p>
            <a:r>
              <a:rPr lang="en-US" sz="2800" dirty="0" smtClean="0"/>
              <a:t>Advantages</a:t>
            </a:r>
          </a:p>
          <a:p>
            <a:pPr lvl="1"/>
            <a:r>
              <a:rPr lang="en-US" sz="2400" dirty="0" smtClean="0"/>
              <a:t>Long hip structure provide good control</a:t>
            </a:r>
          </a:p>
          <a:p>
            <a:pPr lvl="1"/>
            <a:r>
              <a:rPr lang="en-US" sz="2400" dirty="0" smtClean="0"/>
              <a:t>Running is easy </a:t>
            </a:r>
          </a:p>
          <a:p>
            <a:r>
              <a:rPr lang="en-US" sz="2800" dirty="0" smtClean="0"/>
              <a:t>Disadvantages</a:t>
            </a:r>
          </a:p>
          <a:p>
            <a:pPr lvl="1"/>
            <a:r>
              <a:rPr lang="en-US" sz="2400" dirty="0" smtClean="0"/>
              <a:t>Balancing is difficult </a:t>
            </a:r>
          </a:p>
          <a:p>
            <a:pPr lvl="1"/>
            <a:r>
              <a:rPr lang="en-US" sz="2400" dirty="0" smtClean="0"/>
              <a:t>Less Degree of Freedom</a:t>
            </a:r>
          </a:p>
          <a:p>
            <a:endParaRPr lang="en-US" sz="2800" dirty="0"/>
          </a:p>
        </p:txBody>
      </p:sp>
      <p:pic>
        <p:nvPicPr>
          <p:cNvPr id="5" name="Picture 4"/>
          <p:cNvPicPr>
            <a:picLocks noChangeAspect="1"/>
          </p:cNvPicPr>
          <p:nvPr/>
        </p:nvPicPr>
        <p:blipFill>
          <a:blip r:embed="rId2"/>
          <a:stretch>
            <a:fillRect/>
          </a:stretch>
        </p:blipFill>
        <p:spPr>
          <a:xfrm>
            <a:off x="6497156" y="2289249"/>
            <a:ext cx="3639058" cy="4134427"/>
          </a:xfrm>
          <a:prstGeom prst="rect">
            <a:avLst/>
          </a:prstGeom>
        </p:spPr>
      </p:pic>
    </p:spTree>
    <p:extLst>
      <p:ext uri="{BB962C8B-B14F-4D97-AF65-F5344CB8AC3E}">
        <p14:creationId xmlns:p14="http://schemas.microsoft.com/office/powerpoint/2010/main" val="3285597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Design Evaluation </a:t>
            </a:r>
            <a:endParaRPr lang="en-US" dirty="0"/>
          </a:p>
        </p:txBody>
      </p:sp>
      <p:sp>
        <p:nvSpPr>
          <p:cNvPr id="3" name="Content Placeholder 2"/>
          <p:cNvSpPr>
            <a:spLocks noGrp="1"/>
          </p:cNvSpPr>
          <p:nvPr>
            <p:ph idx="1"/>
          </p:nvPr>
        </p:nvSpPr>
        <p:spPr>
          <a:xfrm>
            <a:off x="1251678" y="1154577"/>
            <a:ext cx="10178322" cy="3593591"/>
          </a:xfrm>
        </p:spPr>
        <p:txBody>
          <a:bodyPr>
            <a:noAutofit/>
          </a:bodyPr>
          <a:lstStyle/>
          <a:p>
            <a:r>
              <a:rPr lang="en-US" sz="2800" dirty="0" smtClean="0"/>
              <a:t>Generated concepts have evaluated using two methods</a:t>
            </a:r>
          </a:p>
          <a:p>
            <a:pPr lvl="1"/>
            <a:r>
              <a:rPr lang="en-US" sz="2400" dirty="0" smtClean="0"/>
              <a:t>Pugh Chart</a:t>
            </a:r>
          </a:p>
          <a:p>
            <a:pPr lvl="1"/>
            <a:r>
              <a:rPr lang="en-US" sz="2400" dirty="0" smtClean="0"/>
              <a:t>Decision Matrix </a:t>
            </a:r>
          </a:p>
          <a:p>
            <a:r>
              <a:rPr lang="en-US" sz="2800" dirty="0" smtClean="0"/>
              <a:t>Pugh Chart</a:t>
            </a:r>
          </a:p>
          <a:p>
            <a:pPr lvl="1"/>
            <a:r>
              <a:rPr lang="en-US" sz="2400" dirty="0" smtClean="0"/>
              <a:t>It evaluate the design on the basis of customer requirements by checking if the requirement is present in the design or not. </a:t>
            </a:r>
          </a:p>
          <a:p>
            <a:pPr lvl="1"/>
            <a:r>
              <a:rPr lang="en-US" sz="2400" dirty="0" smtClean="0"/>
              <a:t>If requirement is present, + sign assign to that box and not present then – sign assign to that box</a:t>
            </a:r>
          </a:p>
          <a:p>
            <a:pPr lvl="1"/>
            <a:r>
              <a:rPr lang="en-US" sz="2400" dirty="0" smtClean="0"/>
              <a:t>Sum up the + and – to count which design got highest + signs and that will be winner</a:t>
            </a:r>
          </a:p>
          <a:p>
            <a:pPr lvl="1"/>
            <a:r>
              <a:rPr lang="en-US" sz="2400" dirty="0" smtClean="0"/>
              <a:t>Top three designs have selected from Pugh Chart out of ten designs </a:t>
            </a:r>
            <a:endParaRPr lang="en-US" sz="2400" dirty="0"/>
          </a:p>
        </p:txBody>
      </p:sp>
    </p:spTree>
    <p:extLst>
      <p:ext uri="{BB962C8B-B14F-4D97-AF65-F5344CB8AC3E}">
        <p14:creationId xmlns:p14="http://schemas.microsoft.com/office/powerpoint/2010/main" val="16925090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Pugh Chart </a:t>
            </a:r>
            <a:endParaRPr lang="en-US" dirty="0"/>
          </a:p>
        </p:txBody>
      </p:sp>
      <p:sp>
        <p:nvSpPr>
          <p:cNvPr id="3" name="Content Placeholder 2"/>
          <p:cNvSpPr>
            <a:spLocks noGrp="1"/>
          </p:cNvSpPr>
          <p:nvPr>
            <p:ph idx="1"/>
          </p:nvPr>
        </p:nvSpPr>
        <p:spPr/>
        <p:txBody>
          <a:bodyPr/>
          <a:lstStyle/>
          <a:p>
            <a:pPr marL="0" indent="0">
              <a:buNone/>
            </a:pPr>
            <a:r>
              <a:rPr lang="en-US" dirty="0" smtClean="0"/>
              <a:t> </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197128513"/>
              </p:ext>
            </p:extLst>
          </p:nvPr>
        </p:nvGraphicFramePr>
        <p:xfrm>
          <a:off x="2308671" y="1071154"/>
          <a:ext cx="8064336" cy="5743168"/>
        </p:xfrm>
        <a:graphic>
          <a:graphicData uri="http://schemas.openxmlformats.org/drawingml/2006/table">
            <a:tbl>
              <a:tblPr firstRow="1" firstCol="1" bandRow="1">
                <a:tableStyleId>{5C22544A-7EE6-4342-B048-85BDC9FD1C3A}</a:tableStyleId>
              </a:tblPr>
              <a:tblGrid>
                <a:gridCol w="2079477">
                  <a:extLst>
                    <a:ext uri="{9D8B030D-6E8A-4147-A177-3AD203B41FA5}">
                      <a16:colId xmlns:a16="http://schemas.microsoft.com/office/drawing/2014/main" val="1676955414"/>
                    </a:ext>
                  </a:extLst>
                </a:gridCol>
                <a:gridCol w="514910">
                  <a:extLst>
                    <a:ext uri="{9D8B030D-6E8A-4147-A177-3AD203B41FA5}">
                      <a16:colId xmlns:a16="http://schemas.microsoft.com/office/drawing/2014/main" val="3732437876"/>
                    </a:ext>
                  </a:extLst>
                </a:gridCol>
                <a:gridCol w="514910">
                  <a:extLst>
                    <a:ext uri="{9D8B030D-6E8A-4147-A177-3AD203B41FA5}">
                      <a16:colId xmlns:a16="http://schemas.microsoft.com/office/drawing/2014/main" val="2258905481"/>
                    </a:ext>
                  </a:extLst>
                </a:gridCol>
                <a:gridCol w="515772">
                  <a:extLst>
                    <a:ext uri="{9D8B030D-6E8A-4147-A177-3AD203B41FA5}">
                      <a16:colId xmlns:a16="http://schemas.microsoft.com/office/drawing/2014/main" val="3619917349"/>
                    </a:ext>
                  </a:extLst>
                </a:gridCol>
                <a:gridCol w="514910">
                  <a:extLst>
                    <a:ext uri="{9D8B030D-6E8A-4147-A177-3AD203B41FA5}">
                      <a16:colId xmlns:a16="http://schemas.microsoft.com/office/drawing/2014/main" val="568439187"/>
                    </a:ext>
                  </a:extLst>
                </a:gridCol>
                <a:gridCol w="514910">
                  <a:extLst>
                    <a:ext uri="{9D8B030D-6E8A-4147-A177-3AD203B41FA5}">
                      <a16:colId xmlns:a16="http://schemas.microsoft.com/office/drawing/2014/main" val="1054411433"/>
                    </a:ext>
                  </a:extLst>
                </a:gridCol>
                <a:gridCol w="515772">
                  <a:extLst>
                    <a:ext uri="{9D8B030D-6E8A-4147-A177-3AD203B41FA5}">
                      <a16:colId xmlns:a16="http://schemas.microsoft.com/office/drawing/2014/main" val="3638490830"/>
                    </a:ext>
                  </a:extLst>
                </a:gridCol>
                <a:gridCol w="489898">
                  <a:extLst>
                    <a:ext uri="{9D8B030D-6E8A-4147-A177-3AD203B41FA5}">
                      <a16:colId xmlns:a16="http://schemas.microsoft.com/office/drawing/2014/main" val="2722201871"/>
                    </a:ext>
                  </a:extLst>
                </a:gridCol>
                <a:gridCol w="489898">
                  <a:extLst>
                    <a:ext uri="{9D8B030D-6E8A-4147-A177-3AD203B41FA5}">
                      <a16:colId xmlns:a16="http://schemas.microsoft.com/office/drawing/2014/main" val="2950985039"/>
                    </a:ext>
                  </a:extLst>
                </a:gridCol>
                <a:gridCol w="489898">
                  <a:extLst>
                    <a:ext uri="{9D8B030D-6E8A-4147-A177-3AD203B41FA5}">
                      <a16:colId xmlns:a16="http://schemas.microsoft.com/office/drawing/2014/main" val="441893179"/>
                    </a:ext>
                  </a:extLst>
                </a:gridCol>
                <a:gridCol w="489898">
                  <a:extLst>
                    <a:ext uri="{9D8B030D-6E8A-4147-A177-3AD203B41FA5}">
                      <a16:colId xmlns:a16="http://schemas.microsoft.com/office/drawing/2014/main" val="625831745"/>
                    </a:ext>
                  </a:extLst>
                </a:gridCol>
                <a:gridCol w="489898">
                  <a:extLst>
                    <a:ext uri="{9D8B030D-6E8A-4147-A177-3AD203B41FA5}">
                      <a16:colId xmlns:a16="http://schemas.microsoft.com/office/drawing/2014/main" val="1963581203"/>
                    </a:ext>
                  </a:extLst>
                </a:gridCol>
                <a:gridCol w="444185">
                  <a:extLst>
                    <a:ext uri="{9D8B030D-6E8A-4147-A177-3AD203B41FA5}">
                      <a16:colId xmlns:a16="http://schemas.microsoft.com/office/drawing/2014/main" val="3898622917"/>
                    </a:ext>
                  </a:extLst>
                </a:gridCol>
              </a:tblGrid>
              <a:tr h="1879713">
                <a:tc>
                  <a:txBody>
                    <a:bodyPr/>
                    <a:lstStyle/>
                    <a:p>
                      <a:pPr marL="0" marR="0" algn="ctr">
                        <a:lnSpc>
                          <a:spcPct val="107000"/>
                        </a:lnSpc>
                        <a:spcBef>
                          <a:spcPts val="0"/>
                        </a:spcBef>
                        <a:spcAft>
                          <a:spcPts val="0"/>
                        </a:spcAft>
                      </a:pPr>
                      <a:r>
                        <a:rPr lang="en-US" sz="1800" dirty="0">
                          <a:effectLst/>
                        </a:rPr>
                        <a:t>Biped ROBOT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nchor="ctr"/>
                </a:tc>
                <a:tc>
                  <a:txBody>
                    <a:bodyPr/>
                    <a:lstStyle/>
                    <a:p>
                      <a:pPr marL="71755" marR="71755">
                        <a:lnSpc>
                          <a:spcPct val="107000"/>
                        </a:lnSpc>
                        <a:spcBef>
                          <a:spcPts val="0"/>
                        </a:spcBef>
                        <a:spcAft>
                          <a:spcPts val="0"/>
                        </a:spcAft>
                      </a:pPr>
                      <a:r>
                        <a:rPr lang="en-US" sz="1400" dirty="0">
                          <a:effectLst/>
                        </a:rPr>
                        <a:t>Weight</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vert="vert270"/>
                </a:tc>
                <a:tc>
                  <a:txBody>
                    <a:bodyPr/>
                    <a:lstStyle/>
                    <a:p>
                      <a:pPr marL="71755" marR="71755">
                        <a:lnSpc>
                          <a:spcPct val="107000"/>
                        </a:lnSpc>
                        <a:spcBef>
                          <a:spcPts val="0"/>
                        </a:spcBef>
                        <a:spcAft>
                          <a:spcPts val="0"/>
                        </a:spcAft>
                      </a:pPr>
                      <a:r>
                        <a:rPr lang="en-US" sz="1400" dirty="0">
                          <a:effectLst/>
                        </a:rPr>
                        <a:t>Humanoid Robot</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vert="vert270"/>
                </a:tc>
                <a:tc>
                  <a:txBody>
                    <a:bodyPr/>
                    <a:lstStyle/>
                    <a:p>
                      <a:pPr marL="71755" marR="71755">
                        <a:lnSpc>
                          <a:spcPct val="107000"/>
                        </a:lnSpc>
                        <a:spcBef>
                          <a:spcPts val="0"/>
                        </a:spcBef>
                        <a:spcAft>
                          <a:spcPts val="0"/>
                        </a:spcAft>
                      </a:pPr>
                      <a:r>
                        <a:rPr lang="en-US" sz="1400" dirty="0">
                          <a:effectLst/>
                        </a:rPr>
                        <a:t>Two Legged Wide Robot</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vert="vert270"/>
                </a:tc>
                <a:tc>
                  <a:txBody>
                    <a:bodyPr/>
                    <a:lstStyle/>
                    <a:p>
                      <a:pPr marL="71755" marR="71755">
                        <a:lnSpc>
                          <a:spcPct val="107000"/>
                        </a:lnSpc>
                        <a:spcBef>
                          <a:spcPts val="0"/>
                        </a:spcBef>
                        <a:spcAft>
                          <a:spcPts val="0"/>
                        </a:spcAft>
                      </a:pPr>
                      <a:r>
                        <a:rPr lang="en-US" sz="1400" dirty="0">
                          <a:effectLst/>
                        </a:rPr>
                        <a:t>DATUM ROBOT</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vert="vert270"/>
                </a:tc>
                <a:tc>
                  <a:txBody>
                    <a:bodyPr/>
                    <a:lstStyle/>
                    <a:p>
                      <a:pPr marL="71755" marR="71755">
                        <a:lnSpc>
                          <a:spcPct val="107000"/>
                        </a:lnSpc>
                        <a:spcBef>
                          <a:spcPts val="0"/>
                        </a:spcBef>
                        <a:spcAft>
                          <a:spcPts val="0"/>
                        </a:spcAft>
                      </a:pPr>
                      <a:r>
                        <a:rPr lang="en-US" sz="1400" dirty="0">
                          <a:effectLst/>
                        </a:rPr>
                        <a:t>Single Structure Robot</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vert="vert270"/>
                </a:tc>
                <a:tc>
                  <a:txBody>
                    <a:bodyPr/>
                    <a:lstStyle/>
                    <a:p>
                      <a:pPr marL="71755" marR="71755">
                        <a:lnSpc>
                          <a:spcPct val="107000"/>
                        </a:lnSpc>
                        <a:spcBef>
                          <a:spcPts val="0"/>
                        </a:spcBef>
                        <a:spcAft>
                          <a:spcPts val="0"/>
                        </a:spcAft>
                      </a:pPr>
                      <a:r>
                        <a:rPr lang="en-US" sz="1400" dirty="0">
                          <a:effectLst/>
                        </a:rPr>
                        <a:t>Expanded Robot</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vert="vert270"/>
                </a:tc>
                <a:tc>
                  <a:txBody>
                    <a:bodyPr/>
                    <a:lstStyle/>
                    <a:p>
                      <a:pPr marL="71755" marR="71755">
                        <a:lnSpc>
                          <a:spcPct val="107000"/>
                        </a:lnSpc>
                        <a:spcBef>
                          <a:spcPts val="0"/>
                        </a:spcBef>
                        <a:spcAft>
                          <a:spcPts val="0"/>
                        </a:spcAft>
                      </a:pPr>
                      <a:r>
                        <a:rPr lang="en-US" sz="1400" dirty="0">
                          <a:effectLst/>
                        </a:rPr>
                        <a:t>Half Cut Robot</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vert="vert270"/>
                </a:tc>
                <a:tc>
                  <a:txBody>
                    <a:bodyPr/>
                    <a:lstStyle/>
                    <a:p>
                      <a:pPr marL="71755" marR="71755">
                        <a:lnSpc>
                          <a:spcPct val="107000"/>
                        </a:lnSpc>
                        <a:spcBef>
                          <a:spcPts val="0"/>
                        </a:spcBef>
                        <a:spcAft>
                          <a:spcPts val="0"/>
                        </a:spcAft>
                      </a:pPr>
                      <a:r>
                        <a:rPr lang="en-US" sz="1400" dirty="0">
                          <a:effectLst/>
                        </a:rPr>
                        <a:t>Spider Legged Robot</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vert="vert270"/>
                </a:tc>
                <a:tc>
                  <a:txBody>
                    <a:bodyPr/>
                    <a:lstStyle/>
                    <a:p>
                      <a:pPr marL="71755" marR="71755">
                        <a:lnSpc>
                          <a:spcPct val="107000"/>
                        </a:lnSpc>
                        <a:spcBef>
                          <a:spcPts val="0"/>
                        </a:spcBef>
                        <a:spcAft>
                          <a:spcPts val="0"/>
                        </a:spcAft>
                      </a:pPr>
                      <a:r>
                        <a:rPr lang="en-US" sz="1400" dirty="0">
                          <a:effectLst/>
                        </a:rPr>
                        <a:t>Sculpture Robot</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vert="vert270"/>
                </a:tc>
                <a:tc>
                  <a:txBody>
                    <a:bodyPr/>
                    <a:lstStyle/>
                    <a:p>
                      <a:pPr marL="71755" marR="71755">
                        <a:lnSpc>
                          <a:spcPct val="107000"/>
                        </a:lnSpc>
                        <a:spcBef>
                          <a:spcPts val="0"/>
                        </a:spcBef>
                        <a:spcAft>
                          <a:spcPts val="0"/>
                        </a:spcAft>
                      </a:pPr>
                      <a:r>
                        <a:rPr lang="en-US" sz="1400" dirty="0">
                          <a:effectLst/>
                        </a:rPr>
                        <a:t>Thin Legged Refined Robot</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vert="vert270"/>
                </a:tc>
                <a:tc>
                  <a:txBody>
                    <a:bodyPr/>
                    <a:lstStyle/>
                    <a:p>
                      <a:pPr marL="71755" marR="71755">
                        <a:lnSpc>
                          <a:spcPct val="107000"/>
                        </a:lnSpc>
                        <a:spcBef>
                          <a:spcPts val="0"/>
                        </a:spcBef>
                        <a:spcAft>
                          <a:spcPts val="0"/>
                        </a:spcAft>
                      </a:pPr>
                      <a:r>
                        <a:rPr lang="en-US" sz="1400" dirty="0">
                          <a:effectLst/>
                        </a:rPr>
                        <a:t>Mobile Robot</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vert="vert270"/>
                </a:tc>
                <a:tc>
                  <a:txBody>
                    <a:bodyPr/>
                    <a:lstStyle/>
                    <a:p>
                      <a:pPr marL="71755" marR="71755">
                        <a:lnSpc>
                          <a:spcPct val="107000"/>
                        </a:lnSpc>
                        <a:spcBef>
                          <a:spcPts val="0"/>
                        </a:spcBef>
                        <a:spcAft>
                          <a:spcPts val="0"/>
                        </a:spcAft>
                      </a:pPr>
                      <a:r>
                        <a:rPr lang="en-US" sz="1400" dirty="0">
                          <a:effectLst/>
                        </a:rPr>
                        <a:t>Morph Robot</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vert="vert270"/>
                </a:tc>
                <a:extLst>
                  <a:ext uri="{0D108BD9-81ED-4DB2-BD59-A6C34878D82A}">
                    <a16:rowId xmlns:a16="http://schemas.microsoft.com/office/drawing/2014/main" val="3045573209"/>
                  </a:ext>
                </a:extLst>
              </a:tr>
              <a:tr h="211993">
                <a:tc>
                  <a:txBody>
                    <a:bodyPr/>
                    <a:lstStyle/>
                    <a:p>
                      <a:pPr marL="0" marR="0" algn="ctr">
                        <a:lnSpc>
                          <a:spcPct val="107000"/>
                        </a:lnSpc>
                        <a:spcBef>
                          <a:spcPts val="0"/>
                        </a:spcBef>
                        <a:spcAft>
                          <a:spcPts val="0"/>
                        </a:spcAft>
                      </a:pPr>
                      <a:r>
                        <a:rPr lang="en-US" sz="1400" dirty="0">
                          <a:effectLst/>
                        </a:rPr>
                        <a:t>Fits into the Door</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gn="ctr">
                        <a:lnSpc>
                          <a:spcPct val="107000"/>
                        </a:lnSpc>
                        <a:spcBef>
                          <a:spcPts val="0"/>
                        </a:spcBef>
                        <a:spcAft>
                          <a:spcPts val="0"/>
                        </a:spcAft>
                      </a:pPr>
                      <a:r>
                        <a:rPr lang="en-US" sz="1100">
                          <a:effectLst/>
                        </a:rPr>
                        <a:t>13</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gn="ctr">
                        <a:lnSpc>
                          <a:spcPct val="107000"/>
                        </a:lnSpc>
                        <a:spcBef>
                          <a:spcPts val="0"/>
                        </a:spcBef>
                        <a:spcAft>
                          <a:spcPts val="0"/>
                        </a:spcAft>
                      </a:pPr>
                      <a:r>
                        <a:rPr lang="en-US" sz="1100">
                          <a:effectLst/>
                        </a:rPr>
                        <a: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D</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gn="ctr">
                        <a:lnSpc>
                          <a:spcPct val="107000"/>
                        </a:lnSpc>
                        <a:spcBef>
                          <a:spcPts val="0"/>
                        </a:spcBef>
                        <a:spcAft>
                          <a:spcPts val="0"/>
                        </a:spcAft>
                      </a:pPr>
                      <a:r>
                        <a:rPr lang="en-US" sz="1100">
                          <a:effectLst/>
                        </a:rPr>
                        <a: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extLst>
                  <a:ext uri="{0D108BD9-81ED-4DB2-BD59-A6C34878D82A}">
                    <a16:rowId xmlns:a16="http://schemas.microsoft.com/office/drawing/2014/main" val="3111623346"/>
                  </a:ext>
                </a:extLst>
              </a:tr>
              <a:tr h="272597">
                <a:tc>
                  <a:txBody>
                    <a:bodyPr/>
                    <a:lstStyle/>
                    <a:p>
                      <a:pPr marL="0" marR="0">
                        <a:lnSpc>
                          <a:spcPct val="107000"/>
                        </a:lnSpc>
                        <a:spcBef>
                          <a:spcPts val="0"/>
                        </a:spcBef>
                        <a:spcAft>
                          <a:spcPts val="0"/>
                        </a:spcAft>
                      </a:pPr>
                      <a:r>
                        <a:rPr lang="en-US" sz="1200" dirty="0">
                          <a:effectLst/>
                        </a:rPr>
                        <a:t>Two Legged Biped Robot</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gn="ctr">
                        <a:lnSpc>
                          <a:spcPct val="107000"/>
                        </a:lnSpc>
                        <a:spcBef>
                          <a:spcPts val="0"/>
                        </a:spcBef>
                        <a:spcAft>
                          <a:spcPts val="0"/>
                        </a:spcAft>
                      </a:pPr>
                      <a:r>
                        <a:rPr lang="en-US" sz="1100">
                          <a:effectLst/>
                        </a:rPr>
                        <a:t>12</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gn="ctr">
                        <a:lnSpc>
                          <a:spcPct val="107000"/>
                        </a:lnSpc>
                        <a:spcBef>
                          <a:spcPts val="0"/>
                        </a:spcBef>
                        <a:spcAft>
                          <a:spcPts val="0"/>
                        </a:spcAft>
                      </a:pPr>
                      <a:r>
                        <a:rPr lang="en-US" sz="1100">
                          <a:effectLst/>
                        </a:rPr>
                        <a: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D</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gn="ctr">
                        <a:lnSpc>
                          <a:spcPct val="107000"/>
                        </a:lnSpc>
                        <a:spcBef>
                          <a:spcPts val="0"/>
                        </a:spcBef>
                        <a:spcAft>
                          <a:spcPts val="0"/>
                        </a:spcAft>
                      </a:pPr>
                      <a:r>
                        <a:rPr lang="en-US" sz="1100">
                          <a:effectLst/>
                        </a:rPr>
                        <a:t>S</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extLst>
                  <a:ext uri="{0D108BD9-81ED-4DB2-BD59-A6C34878D82A}">
                    <a16:rowId xmlns:a16="http://schemas.microsoft.com/office/drawing/2014/main" val="2389923022"/>
                  </a:ext>
                </a:extLst>
              </a:tr>
              <a:tr h="372848">
                <a:tc>
                  <a:txBody>
                    <a:bodyPr/>
                    <a:lstStyle/>
                    <a:p>
                      <a:pPr marL="0" marR="0">
                        <a:lnSpc>
                          <a:spcPct val="107000"/>
                        </a:lnSpc>
                        <a:spcBef>
                          <a:spcPts val="0"/>
                        </a:spcBef>
                        <a:spcAft>
                          <a:spcPts val="0"/>
                        </a:spcAft>
                      </a:pPr>
                      <a:r>
                        <a:rPr lang="en-US" sz="1200" dirty="0">
                          <a:effectLst/>
                        </a:rPr>
                        <a:t>Reciprocal Linear Mechanism</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gn="ctr">
                        <a:lnSpc>
                          <a:spcPct val="107000"/>
                        </a:lnSpc>
                        <a:spcBef>
                          <a:spcPts val="0"/>
                        </a:spcBef>
                        <a:spcAft>
                          <a:spcPts val="0"/>
                        </a:spcAft>
                      </a:pPr>
                      <a:r>
                        <a:rPr lang="en-US" sz="1100">
                          <a:effectLst/>
                        </a:rPr>
                        <a:t>11</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gn="ctr">
                        <a:lnSpc>
                          <a:spcPct val="107000"/>
                        </a:lnSpc>
                        <a:spcBef>
                          <a:spcPts val="0"/>
                        </a:spcBef>
                        <a:spcAft>
                          <a:spcPts val="0"/>
                        </a:spcAft>
                      </a:pPr>
                      <a:r>
                        <a:rPr lang="en-US" sz="1100">
                          <a:effectLst/>
                        </a:rPr>
                        <a: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D</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 </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gn="ctr">
                        <a:lnSpc>
                          <a:spcPct val="107000"/>
                        </a:lnSpc>
                        <a:spcBef>
                          <a:spcPts val="0"/>
                        </a:spcBef>
                        <a:spcAft>
                          <a:spcPts val="0"/>
                        </a:spcAft>
                      </a:pPr>
                      <a:r>
                        <a:rPr lang="en-US" sz="1100">
                          <a:effectLst/>
                        </a:rPr>
                        <a: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extLst>
                  <a:ext uri="{0D108BD9-81ED-4DB2-BD59-A6C34878D82A}">
                    <a16:rowId xmlns:a16="http://schemas.microsoft.com/office/drawing/2014/main" val="2845024016"/>
                  </a:ext>
                </a:extLst>
              </a:tr>
              <a:tr h="372848">
                <a:tc>
                  <a:txBody>
                    <a:bodyPr/>
                    <a:lstStyle/>
                    <a:p>
                      <a:pPr marL="0" marR="0">
                        <a:lnSpc>
                          <a:spcPct val="107000"/>
                        </a:lnSpc>
                        <a:spcBef>
                          <a:spcPts val="0"/>
                        </a:spcBef>
                        <a:spcAft>
                          <a:spcPts val="0"/>
                        </a:spcAft>
                      </a:pPr>
                      <a:r>
                        <a:rPr lang="en-US" sz="1200" dirty="0">
                          <a:effectLst/>
                        </a:rPr>
                        <a:t>Forward and Backward Motion</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gn="ctr">
                        <a:lnSpc>
                          <a:spcPct val="107000"/>
                        </a:lnSpc>
                        <a:spcBef>
                          <a:spcPts val="0"/>
                        </a:spcBef>
                        <a:spcAft>
                          <a:spcPts val="0"/>
                        </a:spcAft>
                      </a:pPr>
                      <a:r>
                        <a:rPr lang="en-US" sz="1100">
                          <a:effectLst/>
                        </a:rPr>
                        <a:t>10</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gn="ctr">
                        <a:lnSpc>
                          <a:spcPct val="107000"/>
                        </a:lnSpc>
                        <a:spcBef>
                          <a:spcPts val="0"/>
                        </a:spcBef>
                        <a:spcAft>
                          <a:spcPts val="0"/>
                        </a:spcAft>
                      </a:pPr>
                      <a:r>
                        <a:rPr lang="en-US" sz="1100">
                          <a:effectLst/>
                        </a:rPr>
                        <a: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D</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S</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S</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gn="ctr">
                        <a:lnSpc>
                          <a:spcPct val="107000"/>
                        </a:lnSpc>
                        <a:spcBef>
                          <a:spcPts val="0"/>
                        </a:spcBef>
                        <a:spcAft>
                          <a:spcPts val="0"/>
                        </a:spcAft>
                      </a:pPr>
                      <a:r>
                        <a:rPr lang="en-US" sz="1100">
                          <a:effectLst/>
                        </a:rPr>
                        <a: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extLst>
                  <a:ext uri="{0D108BD9-81ED-4DB2-BD59-A6C34878D82A}">
                    <a16:rowId xmlns:a16="http://schemas.microsoft.com/office/drawing/2014/main" val="1607765199"/>
                  </a:ext>
                </a:extLst>
              </a:tr>
              <a:tr h="181806">
                <a:tc>
                  <a:txBody>
                    <a:bodyPr/>
                    <a:lstStyle/>
                    <a:p>
                      <a:pPr marL="0" marR="0">
                        <a:lnSpc>
                          <a:spcPct val="107000"/>
                        </a:lnSpc>
                        <a:spcBef>
                          <a:spcPts val="0"/>
                        </a:spcBef>
                        <a:spcAft>
                          <a:spcPts val="0"/>
                        </a:spcAft>
                      </a:pPr>
                      <a:r>
                        <a:rPr lang="en-US" sz="1200" dirty="0">
                          <a:effectLst/>
                        </a:rPr>
                        <a:t>Safe to Use</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gn="ctr">
                        <a:lnSpc>
                          <a:spcPct val="107000"/>
                        </a:lnSpc>
                        <a:spcBef>
                          <a:spcPts val="0"/>
                        </a:spcBef>
                        <a:spcAft>
                          <a:spcPts val="0"/>
                        </a:spcAft>
                      </a:pPr>
                      <a:r>
                        <a:rPr lang="en-US" sz="1100">
                          <a:effectLst/>
                        </a:rPr>
                        <a:t>9</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gn="ctr">
                        <a:lnSpc>
                          <a:spcPct val="107000"/>
                        </a:lnSpc>
                        <a:spcBef>
                          <a:spcPts val="0"/>
                        </a:spcBef>
                        <a:spcAft>
                          <a:spcPts val="0"/>
                        </a:spcAft>
                      </a:pPr>
                      <a:r>
                        <a:rPr lang="en-US" sz="1100">
                          <a:effectLst/>
                        </a:rPr>
                        <a: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D</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S</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gn="ctr">
                        <a:lnSpc>
                          <a:spcPct val="107000"/>
                        </a:lnSpc>
                        <a:spcBef>
                          <a:spcPts val="0"/>
                        </a:spcBef>
                        <a:spcAft>
                          <a:spcPts val="0"/>
                        </a:spcAft>
                      </a:pPr>
                      <a:r>
                        <a:rPr lang="en-US" sz="1100">
                          <a:effectLst/>
                        </a:rPr>
                        <a: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extLst>
                  <a:ext uri="{0D108BD9-81ED-4DB2-BD59-A6C34878D82A}">
                    <a16:rowId xmlns:a16="http://schemas.microsoft.com/office/drawing/2014/main" val="3413526598"/>
                  </a:ext>
                </a:extLst>
              </a:tr>
              <a:tr h="181806">
                <a:tc>
                  <a:txBody>
                    <a:bodyPr/>
                    <a:lstStyle/>
                    <a:p>
                      <a:pPr marL="0" marR="0">
                        <a:lnSpc>
                          <a:spcPct val="107000"/>
                        </a:lnSpc>
                        <a:spcBef>
                          <a:spcPts val="0"/>
                        </a:spcBef>
                        <a:spcAft>
                          <a:spcPts val="0"/>
                        </a:spcAft>
                      </a:pPr>
                      <a:r>
                        <a:rPr lang="en-US" sz="1200" dirty="0">
                          <a:effectLst/>
                        </a:rPr>
                        <a:t>Remotely Control</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gn="ctr">
                        <a:lnSpc>
                          <a:spcPct val="107000"/>
                        </a:lnSpc>
                        <a:spcBef>
                          <a:spcPts val="0"/>
                        </a:spcBef>
                        <a:spcAft>
                          <a:spcPts val="0"/>
                        </a:spcAft>
                      </a:pPr>
                      <a:r>
                        <a:rPr lang="en-US" sz="1100">
                          <a:effectLst/>
                        </a:rPr>
                        <a:t>8</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gn="ctr">
                        <a:lnSpc>
                          <a:spcPct val="107000"/>
                        </a:lnSpc>
                        <a:spcBef>
                          <a:spcPts val="0"/>
                        </a:spcBef>
                        <a:spcAft>
                          <a:spcPts val="0"/>
                        </a:spcAft>
                      </a:pPr>
                      <a:r>
                        <a:rPr lang="en-US" sz="1100">
                          <a:effectLst/>
                        </a:rPr>
                        <a: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D</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gn="ctr">
                        <a:lnSpc>
                          <a:spcPct val="107000"/>
                        </a:lnSpc>
                        <a:spcBef>
                          <a:spcPts val="0"/>
                        </a:spcBef>
                        <a:spcAft>
                          <a:spcPts val="0"/>
                        </a:spcAft>
                      </a:pPr>
                      <a:r>
                        <a:rPr lang="en-US" sz="1100">
                          <a:effectLst/>
                        </a:rPr>
                        <a: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extLst>
                  <a:ext uri="{0D108BD9-81ED-4DB2-BD59-A6C34878D82A}">
                    <a16:rowId xmlns:a16="http://schemas.microsoft.com/office/drawing/2014/main" val="1863661554"/>
                  </a:ext>
                </a:extLst>
              </a:tr>
              <a:tr h="181806">
                <a:tc>
                  <a:txBody>
                    <a:bodyPr/>
                    <a:lstStyle/>
                    <a:p>
                      <a:pPr marL="0" marR="0">
                        <a:lnSpc>
                          <a:spcPct val="107000"/>
                        </a:lnSpc>
                        <a:spcBef>
                          <a:spcPts val="0"/>
                        </a:spcBef>
                        <a:spcAft>
                          <a:spcPts val="0"/>
                        </a:spcAft>
                      </a:pPr>
                      <a:r>
                        <a:rPr lang="en-US" sz="1200" dirty="0">
                          <a:effectLst/>
                        </a:rPr>
                        <a:t>Long battery backup</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gn="ctr">
                        <a:lnSpc>
                          <a:spcPct val="107000"/>
                        </a:lnSpc>
                        <a:spcBef>
                          <a:spcPts val="0"/>
                        </a:spcBef>
                        <a:spcAft>
                          <a:spcPts val="0"/>
                        </a:spcAft>
                      </a:pPr>
                      <a:r>
                        <a:rPr lang="en-US" sz="1100">
                          <a:effectLst/>
                        </a:rPr>
                        <a:t>7</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gn="ctr">
                        <a:lnSpc>
                          <a:spcPct val="107000"/>
                        </a:lnSpc>
                        <a:spcBef>
                          <a:spcPts val="0"/>
                        </a:spcBef>
                        <a:spcAft>
                          <a:spcPts val="0"/>
                        </a:spcAft>
                      </a:pPr>
                      <a:r>
                        <a:rPr lang="en-US" sz="1100">
                          <a:effectLst/>
                        </a:rPr>
                        <a: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D</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gn="ctr">
                        <a:lnSpc>
                          <a:spcPct val="107000"/>
                        </a:lnSpc>
                        <a:spcBef>
                          <a:spcPts val="0"/>
                        </a:spcBef>
                        <a:spcAft>
                          <a:spcPts val="0"/>
                        </a:spcAft>
                      </a:pPr>
                      <a:r>
                        <a:rPr lang="en-US" sz="1100">
                          <a:effectLst/>
                        </a:rPr>
                        <a: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extLst>
                  <a:ext uri="{0D108BD9-81ED-4DB2-BD59-A6C34878D82A}">
                    <a16:rowId xmlns:a16="http://schemas.microsoft.com/office/drawing/2014/main" val="1160816326"/>
                  </a:ext>
                </a:extLst>
              </a:tr>
              <a:tr h="181806">
                <a:tc>
                  <a:txBody>
                    <a:bodyPr/>
                    <a:lstStyle/>
                    <a:p>
                      <a:pPr marL="0" marR="0">
                        <a:lnSpc>
                          <a:spcPct val="107000"/>
                        </a:lnSpc>
                        <a:spcBef>
                          <a:spcPts val="0"/>
                        </a:spcBef>
                        <a:spcAft>
                          <a:spcPts val="0"/>
                        </a:spcAft>
                      </a:pPr>
                      <a:r>
                        <a:rPr lang="en-US" sz="1200" dirty="0">
                          <a:effectLst/>
                        </a:rPr>
                        <a:t>Smooth Transition</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gn="ctr">
                        <a:lnSpc>
                          <a:spcPct val="107000"/>
                        </a:lnSpc>
                        <a:spcBef>
                          <a:spcPts val="0"/>
                        </a:spcBef>
                        <a:spcAft>
                          <a:spcPts val="0"/>
                        </a:spcAft>
                      </a:pPr>
                      <a:r>
                        <a:rPr lang="en-US" sz="1100">
                          <a:effectLst/>
                        </a:rPr>
                        <a:t>6</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gn="ctr">
                        <a:lnSpc>
                          <a:spcPct val="107000"/>
                        </a:lnSpc>
                        <a:spcBef>
                          <a:spcPts val="0"/>
                        </a:spcBef>
                        <a:spcAft>
                          <a:spcPts val="0"/>
                        </a:spcAft>
                      </a:pPr>
                      <a:r>
                        <a:rPr lang="en-US" sz="1100">
                          <a:effectLst/>
                        </a:rPr>
                        <a: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D</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gn="ctr">
                        <a:lnSpc>
                          <a:spcPct val="107000"/>
                        </a:lnSpc>
                        <a:spcBef>
                          <a:spcPts val="0"/>
                        </a:spcBef>
                        <a:spcAft>
                          <a:spcPts val="0"/>
                        </a:spcAft>
                      </a:pPr>
                      <a:r>
                        <a:rPr lang="en-US" sz="1100">
                          <a:effectLst/>
                        </a:rPr>
                        <a: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extLst>
                  <a:ext uri="{0D108BD9-81ED-4DB2-BD59-A6C34878D82A}">
                    <a16:rowId xmlns:a16="http://schemas.microsoft.com/office/drawing/2014/main" val="843346939"/>
                  </a:ext>
                </a:extLst>
              </a:tr>
              <a:tr h="272597">
                <a:tc>
                  <a:txBody>
                    <a:bodyPr/>
                    <a:lstStyle/>
                    <a:p>
                      <a:pPr marL="0" marR="0">
                        <a:lnSpc>
                          <a:spcPct val="107000"/>
                        </a:lnSpc>
                        <a:spcBef>
                          <a:spcPts val="0"/>
                        </a:spcBef>
                        <a:spcAft>
                          <a:spcPts val="0"/>
                        </a:spcAft>
                      </a:pPr>
                      <a:r>
                        <a:rPr lang="en-US" sz="1200" dirty="0">
                          <a:effectLst/>
                        </a:rPr>
                        <a:t>Racing speed can control</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gn="ctr">
                        <a:lnSpc>
                          <a:spcPct val="107000"/>
                        </a:lnSpc>
                        <a:spcBef>
                          <a:spcPts val="0"/>
                        </a:spcBef>
                        <a:spcAft>
                          <a:spcPts val="0"/>
                        </a:spcAft>
                      </a:pPr>
                      <a:r>
                        <a:rPr lang="en-US" sz="1100">
                          <a:effectLst/>
                        </a:rPr>
                        <a:t>5</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gn="ctr">
                        <a:lnSpc>
                          <a:spcPct val="107000"/>
                        </a:lnSpc>
                        <a:spcBef>
                          <a:spcPts val="0"/>
                        </a:spcBef>
                        <a:spcAft>
                          <a:spcPts val="0"/>
                        </a:spcAft>
                      </a:pPr>
                      <a:r>
                        <a:rPr lang="en-US" sz="1100">
                          <a:effectLst/>
                        </a:rPr>
                        <a: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D</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gn="ctr">
                        <a:lnSpc>
                          <a:spcPct val="107000"/>
                        </a:lnSpc>
                        <a:spcBef>
                          <a:spcPts val="0"/>
                        </a:spcBef>
                        <a:spcAft>
                          <a:spcPts val="0"/>
                        </a:spcAft>
                      </a:pPr>
                      <a:r>
                        <a:rPr lang="en-US" sz="1100">
                          <a:effectLst/>
                        </a:rPr>
                        <a: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extLst>
                  <a:ext uri="{0D108BD9-81ED-4DB2-BD59-A6C34878D82A}">
                    <a16:rowId xmlns:a16="http://schemas.microsoft.com/office/drawing/2014/main" val="3162243706"/>
                  </a:ext>
                </a:extLst>
              </a:tr>
              <a:tr h="372848">
                <a:tc>
                  <a:txBody>
                    <a:bodyPr/>
                    <a:lstStyle/>
                    <a:p>
                      <a:pPr marL="0" marR="0">
                        <a:lnSpc>
                          <a:spcPct val="107000"/>
                        </a:lnSpc>
                        <a:spcBef>
                          <a:spcPts val="0"/>
                        </a:spcBef>
                        <a:spcAft>
                          <a:spcPts val="0"/>
                        </a:spcAft>
                      </a:pPr>
                      <a:r>
                        <a:rPr lang="en-US" sz="1200" dirty="0">
                          <a:effectLst/>
                        </a:rPr>
                        <a:t>Capable of Balancing in all directions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gn="ctr">
                        <a:lnSpc>
                          <a:spcPct val="107000"/>
                        </a:lnSpc>
                        <a:spcBef>
                          <a:spcPts val="0"/>
                        </a:spcBef>
                        <a:spcAft>
                          <a:spcPts val="0"/>
                        </a:spcAft>
                      </a:pPr>
                      <a:r>
                        <a:rPr lang="en-US" sz="1100">
                          <a:effectLst/>
                        </a:rPr>
                        <a:t>4</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gn="ctr">
                        <a:lnSpc>
                          <a:spcPct val="107000"/>
                        </a:lnSpc>
                        <a:spcBef>
                          <a:spcPts val="0"/>
                        </a:spcBef>
                        <a:spcAft>
                          <a:spcPts val="0"/>
                        </a:spcAft>
                      </a:pPr>
                      <a:r>
                        <a:rPr lang="en-US" sz="1100">
                          <a:effectLst/>
                        </a:rPr>
                        <a: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D</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gn="ctr">
                        <a:lnSpc>
                          <a:spcPct val="107000"/>
                        </a:lnSpc>
                        <a:spcBef>
                          <a:spcPts val="0"/>
                        </a:spcBef>
                        <a:spcAft>
                          <a:spcPts val="0"/>
                        </a:spcAft>
                      </a:pPr>
                      <a:r>
                        <a:rPr lang="en-US" sz="1100">
                          <a:effectLst/>
                        </a:rPr>
                        <a: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extLst>
                  <a:ext uri="{0D108BD9-81ED-4DB2-BD59-A6C34878D82A}">
                    <a16:rowId xmlns:a16="http://schemas.microsoft.com/office/drawing/2014/main" val="4077385694"/>
                  </a:ext>
                </a:extLst>
              </a:tr>
              <a:tr h="181806">
                <a:tc>
                  <a:txBody>
                    <a:bodyPr/>
                    <a:lstStyle/>
                    <a:p>
                      <a:pPr marL="0" marR="0">
                        <a:lnSpc>
                          <a:spcPct val="107000"/>
                        </a:lnSpc>
                        <a:spcBef>
                          <a:spcPts val="0"/>
                        </a:spcBef>
                        <a:spcAft>
                          <a:spcPts val="0"/>
                        </a:spcAft>
                      </a:pPr>
                      <a:r>
                        <a:rPr lang="en-US" sz="1200" dirty="0">
                          <a:effectLst/>
                        </a:rPr>
                        <a:t>Perform dancing</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gn="ctr">
                        <a:lnSpc>
                          <a:spcPct val="107000"/>
                        </a:lnSpc>
                        <a:spcBef>
                          <a:spcPts val="0"/>
                        </a:spcBef>
                        <a:spcAft>
                          <a:spcPts val="0"/>
                        </a:spcAft>
                      </a:pPr>
                      <a:r>
                        <a:rPr lang="en-US" sz="1100">
                          <a:effectLst/>
                        </a:rPr>
                        <a:t>3</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gn="ctr">
                        <a:lnSpc>
                          <a:spcPct val="107000"/>
                        </a:lnSpc>
                        <a:spcBef>
                          <a:spcPts val="0"/>
                        </a:spcBef>
                        <a:spcAft>
                          <a:spcPts val="0"/>
                        </a:spcAft>
                      </a:pPr>
                      <a:r>
                        <a:rPr lang="en-US" sz="1100">
                          <a:effectLst/>
                        </a:rPr>
                        <a: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D</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dirty="0" smtClean="0">
                          <a:effectLst/>
                          <a:latin typeface="+mn-lt"/>
                          <a:ea typeface="+mn-ea"/>
                          <a:cs typeface="+mn-cs"/>
                        </a:rPr>
                        <a:t>-</a:t>
                      </a:r>
                      <a:endParaRPr lang="en-US"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gn="ctr">
                        <a:lnSpc>
                          <a:spcPct val="107000"/>
                        </a:lnSpc>
                        <a:spcBef>
                          <a:spcPts val="0"/>
                        </a:spcBef>
                        <a:spcAft>
                          <a:spcPts val="0"/>
                        </a:spcAft>
                      </a:pPr>
                      <a:r>
                        <a:rPr lang="en-US" sz="1100">
                          <a:effectLst/>
                        </a:rPr>
                        <a: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extLst>
                  <a:ext uri="{0D108BD9-81ED-4DB2-BD59-A6C34878D82A}">
                    <a16:rowId xmlns:a16="http://schemas.microsoft.com/office/drawing/2014/main" val="2895531069"/>
                  </a:ext>
                </a:extLst>
              </a:tr>
              <a:tr h="181806">
                <a:tc>
                  <a:txBody>
                    <a:bodyPr/>
                    <a:lstStyle/>
                    <a:p>
                      <a:pPr marL="0" marR="0">
                        <a:lnSpc>
                          <a:spcPct val="107000"/>
                        </a:lnSpc>
                        <a:spcBef>
                          <a:spcPts val="0"/>
                        </a:spcBef>
                        <a:spcAft>
                          <a:spcPts val="0"/>
                        </a:spcAft>
                      </a:pPr>
                      <a:r>
                        <a:rPr lang="en-US" sz="1200" dirty="0">
                          <a:effectLst/>
                        </a:rPr>
                        <a:t>Reliable</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gn="ctr">
                        <a:lnSpc>
                          <a:spcPct val="107000"/>
                        </a:lnSpc>
                        <a:spcBef>
                          <a:spcPts val="0"/>
                        </a:spcBef>
                        <a:spcAft>
                          <a:spcPts val="0"/>
                        </a:spcAft>
                      </a:pPr>
                      <a:r>
                        <a:rPr lang="en-US" sz="1100">
                          <a:effectLst/>
                        </a:rPr>
                        <a:t>2</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gn="ctr">
                        <a:lnSpc>
                          <a:spcPct val="107000"/>
                        </a:lnSpc>
                        <a:spcBef>
                          <a:spcPts val="0"/>
                        </a:spcBef>
                        <a:spcAft>
                          <a:spcPts val="0"/>
                        </a:spcAft>
                      </a:pPr>
                      <a:r>
                        <a:rPr lang="en-US" sz="1100">
                          <a:effectLst/>
                        </a:rPr>
                        <a: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D</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dirty="0">
                          <a:effectLst/>
                        </a:rPr>
                        <a:t>-</a:t>
                      </a:r>
                      <a:endParaRPr lang="en-US"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gn="ctr">
                        <a:lnSpc>
                          <a:spcPct val="107000"/>
                        </a:lnSpc>
                        <a:spcBef>
                          <a:spcPts val="0"/>
                        </a:spcBef>
                        <a:spcAft>
                          <a:spcPts val="0"/>
                        </a:spcAft>
                      </a:pPr>
                      <a:r>
                        <a:rPr lang="en-US" sz="1100">
                          <a:effectLst/>
                        </a:rPr>
                        <a: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extLst>
                  <a:ext uri="{0D108BD9-81ED-4DB2-BD59-A6C34878D82A}">
                    <a16:rowId xmlns:a16="http://schemas.microsoft.com/office/drawing/2014/main" val="3325433491"/>
                  </a:ext>
                </a:extLst>
              </a:tr>
              <a:tr h="181806">
                <a:tc>
                  <a:txBody>
                    <a:bodyPr/>
                    <a:lstStyle/>
                    <a:p>
                      <a:pPr marL="0" marR="0">
                        <a:lnSpc>
                          <a:spcPct val="107000"/>
                        </a:lnSpc>
                        <a:spcBef>
                          <a:spcPts val="0"/>
                        </a:spcBef>
                        <a:spcAft>
                          <a:spcPts val="0"/>
                        </a:spcAft>
                      </a:pPr>
                      <a:r>
                        <a:rPr lang="en-US" sz="1200" dirty="0">
                          <a:effectLst/>
                        </a:rPr>
                        <a:t>Durable</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gn="ctr">
                        <a:lnSpc>
                          <a:spcPct val="107000"/>
                        </a:lnSpc>
                        <a:spcBef>
                          <a:spcPts val="0"/>
                        </a:spcBef>
                        <a:spcAft>
                          <a:spcPts val="0"/>
                        </a:spcAft>
                      </a:pPr>
                      <a:r>
                        <a:rPr lang="en-US" sz="1100">
                          <a:effectLst/>
                        </a:rPr>
                        <a:t>1</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gn="ctr">
                        <a:lnSpc>
                          <a:spcPct val="107000"/>
                        </a:lnSpc>
                        <a:spcBef>
                          <a:spcPts val="0"/>
                        </a:spcBef>
                        <a:spcAft>
                          <a:spcPts val="0"/>
                        </a:spcAft>
                      </a:pPr>
                      <a:r>
                        <a:rPr lang="en-US" sz="1100">
                          <a:effectLst/>
                        </a:rPr>
                        <a: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D</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dirty="0">
                          <a:effectLst/>
                        </a:rPr>
                        <a:t>-</a:t>
                      </a:r>
                      <a:endParaRPr lang="en-US"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gn="ctr">
                        <a:lnSpc>
                          <a:spcPct val="107000"/>
                        </a:lnSpc>
                        <a:spcBef>
                          <a:spcPts val="0"/>
                        </a:spcBef>
                        <a:spcAft>
                          <a:spcPts val="0"/>
                        </a:spcAft>
                      </a:pPr>
                      <a:r>
                        <a:rPr lang="en-US" sz="1100">
                          <a:effectLst/>
                        </a:rPr>
                        <a: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extLst>
                  <a:ext uri="{0D108BD9-81ED-4DB2-BD59-A6C34878D82A}">
                    <a16:rowId xmlns:a16="http://schemas.microsoft.com/office/drawing/2014/main" val="1942855648"/>
                  </a:ext>
                </a:extLst>
              </a:tr>
              <a:tr h="211993">
                <a:tc>
                  <a:txBody>
                    <a:bodyPr/>
                    <a:lstStyle/>
                    <a:p>
                      <a:pPr marL="0" marR="0" algn="ctr">
                        <a:lnSpc>
                          <a:spcPct val="107000"/>
                        </a:lnSpc>
                        <a:spcBef>
                          <a:spcPts val="0"/>
                        </a:spcBef>
                        <a:spcAft>
                          <a:spcPts val="0"/>
                        </a:spcAft>
                      </a:pPr>
                      <a:r>
                        <a:rPr lang="en-US" sz="1400" dirty="0">
                          <a:effectLst/>
                        </a:rPr>
                        <a:t>Pluses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gn="ctr">
                        <a:lnSpc>
                          <a:spcPct val="107000"/>
                        </a:lnSpc>
                        <a:spcBef>
                          <a:spcPts val="0"/>
                        </a:spcBef>
                        <a:spcAft>
                          <a:spcPts val="0"/>
                        </a:spcAft>
                      </a:pPr>
                      <a:r>
                        <a:rPr lang="en-US" sz="1100">
                          <a:effectLst/>
                        </a:rPr>
                        <a:t> </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8</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13</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5</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6</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2</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3</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dirty="0" smtClean="0">
                          <a:effectLst/>
                          <a:latin typeface="+mn-lt"/>
                          <a:ea typeface="+mn-ea"/>
                          <a:cs typeface="+mn-cs"/>
                        </a:rPr>
                        <a:t>7</a:t>
                      </a:r>
                      <a:endParaRPr lang="en-US"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12</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4</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7</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extLst>
                  <a:ext uri="{0D108BD9-81ED-4DB2-BD59-A6C34878D82A}">
                    <a16:rowId xmlns:a16="http://schemas.microsoft.com/office/drawing/2014/main" val="3870661169"/>
                  </a:ext>
                </a:extLst>
              </a:tr>
              <a:tr h="211993">
                <a:tc>
                  <a:txBody>
                    <a:bodyPr/>
                    <a:lstStyle/>
                    <a:p>
                      <a:pPr marL="0" marR="0" algn="ctr">
                        <a:lnSpc>
                          <a:spcPct val="107000"/>
                        </a:lnSpc>
                        <a:spcBef>
                          <a:spcPts val="0"/>
                        </a:spcBef>
                        <a:spcAft>
                          <a:spcPts val="0"/>
                        </a:spcAft>
                      </a:pPr>
                      <a:r>
                        <a:rPr lang="en-US" sz="1400" dirty="0">
                          <a:effectLst/>
                        </a:rPr>
                        <a:t>Minus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gn="ctr">
                        <a:lnSpc>
                          <a:spcPct val="107000"/>
                        </a:lnSpc>
                        <a:spcBef>
                          <a:spcPts val="0"/>
                        </a:spcBef>
                        <a:spcAft>
                          <a:spcPts val="0"/>
                        </a:spcAft>
                      </a:pPr>
                      <a:r>
                        <a:rPr lang="en-US" sz="1100">
                          <a:effectLst/>
                        </a:rPr>
                        <a:t> </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5</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0</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7</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7</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10</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9</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dirty="0" smtClean="0">
                          <a:effectLst/>
                          <a:latin typeface="+mn-lt"/>
                          <a:ea typeface="+mn-ea"/>
                          <a:cs typeface="+mn-cs"/>
                        </a:rPr>
                        <a:t>6</a:t>
                      </a:r>
                      <a:endParaRPr lang="en-US"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1</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8</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5</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extLst>
                  <a:ext uri="{0D108BD9-81ED-4DB2-BD59-A6C34878D82A}">
                    <a16:rowId xmlns:a16="http://schemas.microsoft.com/office/drawing/2014/main" val="1653817436"/>
                  </a:ext>
                </a:extLst>
              </a:tr>
              <a:tr h="211993">
                <a:tc>
                  <a:txBody>
                    <a:bodyPr/>
                    <a:lstStyle/>
                    <a:p>
                      <a:pPr marL="0" marR="0" algn="ctr">
                        <a:lnSpc>
                          <a:spcPct val="107000"/>
                        </a:lnSpc>
                        <a:spcBef>
                          <a:spcPts val="0"/>
                        </a:spcBef>
                        <a:spcAft>
                          <a:spcPts val="0"/>
                        </a:spcAft>
                      </a:pPr>
                      <a:r>
                        <a:rPr lang="en-US" sz="1400" dirty="0">
                          <a:effectLst/>
                        </a:rPr>
                        <a:t>Total</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gn="ctr">
                        <a:lnSpc>
                          <a:spcPct val="107000"/>
                        </a:lnSpc>
                        <a:spcBef>
                          <a:spcPts val="0"/>
                        </a:spcBef>
                        <a:spcAft>
                          <a:spcPts val="0"/>
                        </a:spcAft>
                      </a:pPr>
                      <a:r>
                        <a:rPr lang="en-US" sz="1100">
                          <a:effectLst/>
                        </a:rPr>
                        <a:t> </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3</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13</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-2</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-1</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-8</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-6</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dirty="0" smtClean="0">
                          <a:effectLst/>
                          <a:latin typeface="+mn-lt"/>
                          <a:ea typeface="+mn-ea"/>
                          <a:cs typeface="+mn-cs"/>
                        </a:rPr>
                        <a:t>1</a:t>
                      </a:r>
                      <a:endParaRPr lang="en-US"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11</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a:effectLst/>
                        </a:rPr>
                        <a:t>-4</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tc>
                  <a:txBody>
                    <a:bodyPr/>
                    <a:lstStyle/>
                    <a:p>
                      <a:pPr marL="0" marR="0">
                        <a:lnSpc>
                          <a:spcPct val="107000"/>
                        </a:lnSpc>
                        <a:spcBef>
                          <a:spcPts val="0"/>
                        </a:spcBef>
                        <a:spcAft>
                          <a:spcPts val="0"/>
                        </a:spcAft>
                      </a:pPr>
                      <a:r>
                        <a:rPr lang="en-US" sz="1100" dirty="0">
                          <a:effectLst/>
                        </a:rPr>
                        <a:t>2</a:t>
                      </a:r>
                      <a:endParaRPr lang="en-US"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46478" marR="46478" marT="0" marB="0"/>
                </a:tc>
                <a:extLst>
                  <a:ext uri="{0D108BD9-81ED-4DB2-BD59-A6C34878D82A}">
                    <a16:rowId xmlns:a16="http://schemas.microsoft.com/office/drawing/2014/main" val="3819314459"/>
                  </a:ext>
                </a:extLst>
              </a:tr>
            </a:tbl>
          </a:graphicData>
        </a:graphic>
      </p:graphicFrame>
    </p:spTree>
    <p:extLst>
      <p:ext uri="{BB962C8B-B14F-4D97-AF65-F5344CB8AC3E}">
        <p14:creationId xmlns:p14="http://schemas.microsoft.com/office/powerpoint/2010/main" val="34024640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Pugh Chart Result </a:t>
            </a:r>
            <a:endParaRPr lang="en-US" dirty="0"/>
          </a:p>
        </p:txBody>
      </p:sp>
      <p:sp>
        <p:nvSpPr>
          <p:cNvPr id="3" name="Content Placeholder 2"/>
          <p:cNvSpPr>
            <a:spLocks noGrp="1"/>
          </p:cNvSpPr>
          <p:nvPr>
            <p:ph idx="1"/>
          </p:nvPr>
        </p:nvSpPr>
        <p:spPr>
          <a:xfrm>
            <a:off x="1251678" y="1711235"/>
            <a:ext cx="10178322" cy="3593591"/>
          </a:xfrm>
        </p:spPr>
        <p:txBody>
          <a:bodyPr>
            <a:noAutofit/>
          </a:bodyPr>
          <a:lstStyle/>
          <a:p>
            <a:r>
              <a:rPr lang="en-US" sz="2800" dirty="0" smtClean="0"/>
              <a:t>Pugh chart has evaluated each design against each requirement</a:t>
            </a:r>
          </a:p>
          <a:p>
            <a:r>
              <a:rPr lang="en-US" sz="2800" dirty="0" smtClean="0"/>
              <a:t>Determined that most the design didn’t fulfilled as much requirements</a:t>
            </a:r>
          </a:p>
          <a:p>
            <a:r>
              <a:rPr lang="en-US" sz="2800" dirty="0" smtClean="0"/>
              <a:t>Final results have found that top three designs are</a:t>
            </a:r>
          </a:p>
          <a:p>
            <a:pPr lvl="1"/>
            <a:r>
              <a:rPr lang="en-US" sz="2400" dirty="0" smtClean="0"/>
              <a:t>Two Legged Wide Robot</a:t>
            </a:r>
          </a:p>
          <a:p>
            <a:pPr lvl="1"/>
            <a:r>
              <a:rPr lang="en-US" sz="2400" dirty="0" smtClean="0"/>
              <a:t>Thin Legged Refined Robot</a:t>
            </a:r>
          </a:p>
          <a:p>
            <a:pPr lvl="1"/>
            <a:r>
              <a:rPr lang="en-US" sz="2400" dirty="0" smtClean="0"/>
              <a:t>Humanoid Robot</a:t>
            </a:r>
          </a:p>
          <a:p>
            <a:r>
              <a:rPr lang="en-US" sz="2800" dirty="0" smtClean="0"/>
              <a:t>Two legged wide robot is fulfilling all the requirements, capable of dancing, balancing, running, linear mechanism is present. </a:t>
            </a:r>
            <a:endParaRPr lang="en-US" sz="2800" dirty="0"/>
          </a:p>
        </p:txBody>
      </p:sp>
    </p:spTree>
    <p:extLst>
      <p:ext uri="{BB962C8B-B14F-4D97-AF65-F5344CB8AC3E}">
        <p14:creationId xmlns:p14="http://schemas.microsoft.com/office/powerpoint/2010/main" val="1758836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Design Evaluation</a:t>
            </a:r>
            <a:endParaRPr lang="en-US" dirty="0"/>
          </a:p>
        </p:txBody>
      </p:sp>
      <p:sp>
        <p:nvSpPr>
          <p:cNvPr id="3" name="Content Placeholder 2"/>
          <p:cNvSpPr>
            <a:spLocks noGrp="1"/>
          </p:cNvSpPr>
          <p:nvPr>
            <p:ph idx="1"/>
          </p:nvPr>
        </p:nvSpPr>
        <p:spPr>
          <a:xfrm>
            <a:off x="1251678" y="1619796"/>
            <a:ext cx="10178322" cy="3593591"/>
          </a:xfrm>
        </p:spPr>
        <p:txBody>
          <a:bodyPr>
            <a:noAutofit/>
          </a:bodyPr>
          <a:lstStyle/>
          <a:p>
            <a:r>
              <a:rPr lang="en-US" sz="2800" dirty="0" smtClean="0"/>
              <a:t>Decision Matrix</a:t>
            </a:r>
          </a:p>
          <a:p>
            <a:pPr lvl="1"/>
            <a:r>
              <a:rPr lang="en-US" sz="2400" dirty="0" smtClean="0"/>
              <a:t>In decision matrix, each design evaluates on the basis of engineering requirement</a:t>
            </a:r>
          </a:p>
          <a:p>
            <a:pPr lvl="1"/>
            <a:r>
              <a:rPr lang="en-US" sz="2400" dirty="0" smtClean="0"/>
              <a:t>Each design evaluate against each requirement and check how much it fulfills the requirement</a:t>
            </a:r>
          </a:p>
          <a:p>
            <a:pPr lvl="1"/>
            <a:r>
              <a:rPr lang="en-US" sz="2400" dirty="0" smtClean="0"/>
              <a:t>Assign the marks accordingly and take the product with the weightage of that requirement </a:t>
            </a:r>
          </a:p>
          <a:p>
            <a:pPr lvl="1"/>
            <a:r>
              <a:rPr lang="en-US" sz="2400" dirty="0" smtClean="0"/>
              <a:t>Sum up all the numbers for each design</a:t>
            </a:r>
          </a:p>
          <a:p>
            <a:pPr lvl="1"/>
            <a:r>
              <a:rPr lang="en-US" sz="2400" dirty="0" smtClean="0"/>
              <a:t>Highest number design counts as the best design because it fulfills the engineering requirements as maximum as possible </a:t>
            </a:r>
            <a:endParaRPr lang="en-US" sz="2400" dirty="0"/>
          </a:p>
        </p:txBody>
      </p:sp>
    </p:spTree>
    <p:extLst>
      <p:ext uri="{BB962C8B-B14F-4D97-AF65-F5344CB8AC3E}">
        <p14:creationId xmlns:p14="http://schemas.microsoft.com/office/powerpoint/2010/main" val="30981463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Decision Matrix</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3592761624"/>
              </p:ext>
            </p:extLst>
          </p:nvPr>
        </p:nvGraphicFramePr>
        <p:xfrm>
          <a:off x="2101443" y="1073556"/>
          <a:ext cx="8557847" cy="5614036"/>
        </p:xfrm>
        <a:graphic>
          <a:graphicData uri="http://schemas.openxmlformats.org/drawingml/2006/table">
            <a:tbl>
              <a:tblPr firstRow="1" firstCol="1" bandRow="1">
                <a:tableStyleId>{5C22544A-7EE6-4342-B048-85BDC9FD1C3A}</a:tableStyleId>
              </a:tblPr>
              <a:tblGrid>
                <a:gridCol w="1298577">
                  <a:extLst>
                    <a:ext uri="{9D8B030D-6E8A-4147-A177-3AD203B41FA5}">
                      <a16:colId xmlns:a16="http://schemas.microsoft.com/office/drawing/2014/main" val="4159187345"/>
                    </a:ext>
                  </a:extLst>
                </a:gridCol>
                <a:gridCol w="858723">
                  <a:extLst>
                    <a:ext uri="{9D8B030D-6E8A-4147-A177-3AD203B41FA5}">
                      <a16:colId xmlns:a16="http://schemas.microsoft.com/office/drawing/2014/main" val="1945999705"/>
                    </a:ext>
                  </a:extLst>
                </a:gridCol>
                <a:gridCol w="859562">
                  <a:extLst>
                    <a:ext uri="{9D8B030D-6E8A-4147-A177-3AD203B41FA5}">
                      <a16:colId xmlns:a16="http://schemas.microsoft.com/office/drawing/2014/main" val="551853037"/>
                    </a:ext>
                  </a:extLst>
                </a:gridCol>
                <a:gridCol w="859562">
                  <a:extLst>
                    <a:ext uri="{9D8B030D-6E8A-4147-A177-3AD203B41FA5}">
                      <a16:colId xmlns:a16="http://schemas.microsoft.com/office/drawing/2014/main" val="3152195891"/>
                    </a:ext>
                  </a:extLst>
                </a:gridCol>
                <a:gridCol w="859562">
                  <a:extLst>
                    <a:ext uri="{9D8B030D-6E8A-4147-A177-3AD203B41FA5}">
                      <a16:colId xmlns:a16="http://schemas.microsoft.com/office/drawing/2014/main" val="1465710273"/>
                    </a:ext>
                  </a:extLst>
                </a:gridCol>
                <a:gridCol w="859562">
                  <a:extLst>
                    <a:ext uri="{9D8B030D-6E8A-4147-A177-3AD203B41FA5}">
                      <a16:colId xmlns:a16="http://schemas.microsoft.com/office/drawing/2014/main" val="810874535"/>
                    </a:ext>
                  </a:extLst>
                </a:gridCol>
                <a:gridCol w="859562">
                  <a:extLst>
                    <a:ext uri="{9D8B030D-6E8A-4147-A177-3AD203B41FA5}">
                      <a16:colId xmlns:a16="http://schemas.microsoft.com/office/drawing/2014/main" val="3409009004"/>
                    </a:ext>
                  </a:extLst>
                </a:gridCol>
                <a:gridCol w="859562">
                  <a:extLst>
                    <a:ext uri="{9D8B030D-6E8A-4147-A177-3AD203B41FA5}">
                      <a16:colId xmlns:a16="http://schemas.microsoft.com/office/drawing/2014/main" val="3363766341"/>
                    </a:ext>
                  </a:extLst>
                </a:gridCol>
                <a:gridCol w="1243175">
                  <a:extLst>
                    <a:ext uri="{9D8B030D-6E8A-4147-A177-3AD203B41FA5}">
                      <a16:colId xmlns:a16="http://schemas.microsoft.com/office/drawing/2014/main" val="2028713168"/>
                    </a:ext>
                  </a:extLst>
                </a:gridCol>
              </a:tblGrid>
              <a:tr h="1658237">
                <a:tc>
                  <a:txBody>
                    <a:bodyPr/>
                    <a:lstStyle/>
                    <a:p>
                      <a:pPr marL="0" marR="0" algn="ctr">
                        <a:lnSpc>
                          <a:spcPct val="150000"/>
                        </a:lnSpc>
                        <a:spcBef>
                          <a:spcPts val="0"/>
                        </a:spcBef>
                        <a:spcAft>
                          <a:spcPts val="0"/>
                        </a:spcAft>
                      </a:pPr>
                      <a:r>
                        <a:rPr lang="en-US" sz="1600" dirty="0">
                          <a:effectLst/>
                        </a:rPr>
                        <a:t>Decision Matrix</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r>
                        <a:rPr lang="en-US" sz="1600" dirty="0">
                          <a:effectLst/>
                        </a:rPr>
                        <a:t>Dimension</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vert="vert270" anchor="ctr"/>
                </a:tc>
                <a:tc>
                  <a:txBody>
                    <a:bodyPr/>
                    <a:lstStyle/>
                    <a:p>
                      <a:pPr marL="0" marR="0" algn="ctr">
                        <a:lnSpc>
                          <a:spcPct val="150000"/>
                        </a:lnSpc>
                        <a:spcBef>
                          <a:spcPts val="0"/>
                        </a:spcBef>
                        <a:spcAft>
                          <a:spcPts val="0"/>
                        </a:spcAft>
                      </a:pPr>
                      <a:r>
                        <a:rPr lang="en-US" sz="1600">
                          <a:effectLst/>
                        </a:rPr>
                        <a:t>Battery Time</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vert="vert270" anchor="ctr"/>
                </a:tc>
                <a:tc>
                  <a:txBody>
                    <a:bodyPr/>
                    <a:lstStyle/>
                    <a:p>
                      <a:pPr marL="0" marR="0" algn="ctr">
                        <a:lnSpc>
                          <a:spcPct val="150000"/>
                        </a:lnSpc>
                        <a:spcBef>
                          <a:spcPts val="0"/>
                        </a:spcBef>
                        <a:spcAft>
                          <a:spcPts val="0"/>
                        </a:spcAft>
                      </a:pPr>
                      <a:r>
                        <a:rPr lang="en-US" sz="1600">
                          <a:effectLst/>
                        </a:rPr>
                        <a:t>Walking Length capacity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vert="vert270" anchor="ctr"/>
                </a:tc>
                <a:tc>
                  <a:txBody>
                    <a:bodyPr/>
                    <a:lstStyle/>
                    <a:p>
                      <a:pPr marL="0" marR="0" algn="ctr">
                        <a:lnSpc>
                          <a:spcPct val="150000"/>
                        </a:lnSpc>
                        <a:spcBef>
                          <a:spcPts val="0"/>
                        </a:spcBef>
                        <a:spcAft>
                          <a:spcPts val="0"/>
                        </a:spcAft>
                      </a:pPr>
                      <a:r>
                        <a:rPr lang="en-US" sz="1600">
                          <a:effectLst/>
                        </a:rPr>
                        <a:t>Height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vert="vert270" anchor="ctr"/>
                </a:tc>
                <a:tc>
                  <a:txBody>
                    <a:bodyPr/>
                    <a:lstStyle/>
                    <a:p>
                      <a:pPr marL="0" marR="0" algn="ctr">
                        <a:lnSpc>
                          <a:spcPct val="150000"/>
                        </a:lnSpc>
                        <a:spcBef>
                          <a:spcPts val="0"/>
                        </a:spcBef>
                        <a:spcAft>
                          <a:spcPts val="0"/>
                        </a:spcAft>
                      </a:pPr>
                      <a:r>
                        <a:rPr lang="en-US" sz="1600">
                          <a:effectLst/>
                        </a:rPr>
                        <a:t>Foot Length</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vert="vert270" anchor="ctr"/>
                </a:tc>
                <a:tc>
                  <a:txBody>
                    <a:bodyPr/>
                    <a:lstStyle/>
                    <a:p>
                      <a:pPr marL="0" marR="0" algn="ctr">
                        <a:lnSpc>
                          <a:spcPct val="150000"/>
                        </a:lnSpc>
                        <a:spcBef>
                          <a:spcPts val="0"/>
                        </a:spcBef>
                        <a:spcAft>
                          <a:spcPts val="0"/>
                        </a:spcAft>
                      </a:pPr>
                      <a:r>
                        <a:rPr lang="en-US" sz="1600">
                          <a:effectLst/>
                        </a:rPr>
                        <a:t>Degree of Freedom</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vert="vert270" anchor="ctr"/>
                </a:tc>
                <a:tc>
                  <a:txBody>
                    <a:bodyPr/>
                    <a:lstStyle/>
                    <a:p>
                      <a:pPr marL="0" marR="0" algn="ctr">
                        <a:lnSpc>
                          <a:spcPct val="150000"/>
                        </a:lnSpc>
                        <a:spcBef>
                          <a:spcPts val="0"/>
                        </a:spcBef>
                        <a:spcAft>
                          <a:spcPts val="0"/>
                        </a:spcAft>
                      </a:pPr>
                      <a:r>
                        <a:rPr lang="en-US" sz="1600">
                          <a:effectLst/>
                        </a:rPr>
                        <a:t>Width</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vert="vert270" anchor="ctr"/>
                </a:tc>
                <a:tc>
                  <a:txBody>
                    <a:bodyPr/>
                    <a:lstStyle/>
                    <a:p>
                      <a:pPr marL="0" marR="0" algn="ctr">
                        <a:lnSpc>
                          <a:spcPct val="150000"/>
                        </a:lnSpc>
                        <a:spcBef>
                          <a:spcPts val="0"/>
                        </a:spcBef>
                        <a:spcAft>
                          <a:spcPts val="0"/>
                        </a:spcAft>
                      </a:pPr>
                      <a:r>
                        <a:rPr lang="en-US" sz="1600">
                          <a:effectLst/>
                        </a:rPr>
                        <a:t>Total</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vert="vert270" anchor="ctr"/>
                </a:tc>
                <a:extLst>
                  <a:ext uri="{0D108BD9-81ED-4DB2-BD59-A6C34878D82A}">
                    <a16:rowId xmlns:a16="http://schemas.microsoft.com/office/drawing/2014/main" val="2824695006"/>
                  </a:ext>
                </a:extLst>
              </a:tr>
              <a:tr h="472297">
                <a:tc>
                  <a:txBody>
                    <a:bodyPr/>
                    <a:lstStyle/>
                    <a:p>
                      <a:pPr marL="0" marR="0" algn="ctr">
                        <a:lnSpc>
                          <a:spcPct val="150000"/>
                        </a:lnSpc>
                        <a:spcBef>
                          <a:spcPts val="0"/>
                        </a:spcBef>
                        <a:spcAft>
                          <a:spcPts val="0"/>
                        </a:spcAft>
                      </a:pPr>
                      <a:r>
                        <a:rPr lang="en-US" sz="1600">
                          <a:effectLst/>
                        </a:rPr>
                        <a:t>Weight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r>
                        <a:rPr lang="en-US" sz="1600">
                          <a:effectLst/>
                        </a:rPr>
                        <a:t>7</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r>
                        <a:rPr lang="en-US" sz="1600">
                          <a:effectLst/>
                        </a:rPr>
                        <a:t>6</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r>
                        <a:rPr lang="en-US" sz="1600">
                          <a:effectLst/>
                        </a:rPr>
                        <a:t>5</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r>
                        <a:rPr lang="en-US" sz="1600">
                          <a:effectLst/>
                        </a:rPr>
                        <a:t>4</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r>
                        <a:rPr lang="en-US" sz="1600">
                          <a:effectLst/>
                        </a:rPr>
                        <a:t>3</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r>
                        <a:rPr lang="en-US" sz="1600">
                          <a:effectLst/>
                        </a:rPr>
                        <a:t>2</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r>
                        <a:rPr lang="en-US" sz="1600">
                          <a:effectLst/>
                        </a:rPr>
                        <a:t>1</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r>
                        <a:rPr lang="en-US" sz="16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019128882"/>
                  </a:ext>
                </a:extLst>
              </a:tr>
              <a:tr h="760428">
                <a:tc>
                  <a:txBody>
                    <a:bodyPr/>
                    <a:lstStyle/>
                    <a:p>
                      <a:pPr marL="0" marR="0" algn="ctr">
                        <a:lnSpc>
                          <a:spcPct val="150000"/>
                        </a:lnSpc>
                        <a:spcBef>
                          <a:spcPts val="0"/>
                        </a:spcBef>
                        <a:spcAft>
                          <a:spcPts val="0"/>
                        </a:spcAft>
                      </a:pPr>
                      <a:r>
                        <a:rPr lang="en-US" sz="1600">
                          <a:effectLst/>
                        </a:rPr>
                        <a:t>Two Legged Wide Robot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r>
                        <a:rPr lang="en-US" sz="1600">
                          <a:effectLst/>
                        </a:rPr>
                        <a:t>6x7=42</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r>
                        <a:rPr lang="en-US" sz="1600" dirty="0" smtClean="0">
                          <a:effectLst/>
                        </a:rPr>
                        <a:t>6x6=36</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r>
                        <a:rPr lang="en-US" sz="1600" dirty="0">
                          <a:effectLst/>
                        </a:rPr>
                        <a:t>4x5=20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r>
                        <a:rPr lang="en-US" sz="1600" dirty="0">
                          <a:effectLst/>
                        </a:rPr>
                        <a:t>6x4=24</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r>
                        <a:rPr lang="en-US" sz="1600" dirty="0">
                          <a:effectLst/>
                        </a:rPr>
                        <a:t>6x3=18</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r>
                        <a:rPr lang="en-US" sz="1600" dirty="0" smtClean="0">
                          <a:effectLst/>
                        </a:rPr>
                        <a:t>4x2=8</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r>
                        <a:rPr lang="en-US" sz="1600" dirty="0">
                          <a:effectLst/>
                        </a:rPr>
                        <a:t>5x1=5</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r>
                        <a:rPr lang="en-US" sz="1600" dirty="0" smtClean="0">
                          <a:effectLst/>
                        </a:rPr>
                        <a:t>153</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759411262"/>
                  </a:ext>
                </a:extLst>
              </a:tr>
              <a:tr h="1030300">
                <a:tc>
                  <a:txBody>
                    <a:bodyPr/>
                    <a:lstStyle/>
                    <a:p>
                      <a:pPr marL="0" marR="0" algn="ctr">
                        <a:lnSpc>
                          <a:spcPct val="150000"/>
                        </a:lnSpc>
                        <a:spcBef>
                          <a:spcPts val="0"/>
                        </a:spcBef>
                        <a:spcAft>
                          <a:spcPts val="0"/>
                        </a:spcAft>
                      </a:pPr>
                      <a:r>
                        <a:rPr lang="en-US" sz="1600">
                          <a:effectLst/>
                        </a:rPr>
                        <a:t>Thin Legged Refined Robot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r>
                        <a:rPr lang="en-US" sz="1600">
                          <a:effectLst/>
                        </a:rPr>
                        <a:t>4x7=28</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r>
                        <a:rPr lang="en-US" sz="1600">
                          <a:effectLst/>
                        </a:rPr>
                        <a:t>3x6=18</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r>
                        <a:rPr lang="en-US" sz="1600">
                          <a:effectLst/>
                        </a:rPr>
                        <a:t>2x5=10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r>
                        <a:rPr lang="en-US" sz="1600">
                          <a:effectLst/>
                        </a:rPr>
                        <a:t>4x4=16</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r>
                        <a:rPr lang="en-US" sz="1600">
                          <a:effectLst/>
                        </a:rPr>
                        <a:t>3x3=9</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r>
                        <a:rPr lang="en-US" sz="1600">
                          <a:effectLst/>
                        </a:rPr>
                        <a:t>2x2=4</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r>
                        <a:rPr lang="en-US" sz="1600">
                          <a:effectLst/>
                        </a:rPr>
                        <a:t>2x1=2</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r>
                        <a:rPr lang="en-US" sz="1600">
                          <a:effectLst/>
                        </a:rPr>
                        <a:t>87</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850927733"/>
                  </a:ext>
                </a:extLst>
              </a:tr>
              <a:tr h="1001032">
                <a:tc>
                  <a:txBody>
                    <a:bodyPr/>
                    <a:lstStyle/>
                    <a:p>
                      <a:pPr marL="0" marR="0" algn="ctr">
                        <a:lnSpc>
                          <a:spcPct val="150000"/>
                        </a:lnSpc>
                        <a:spcBef>
                          <a:spcPts val="0"/>
                        </a:spcBef>
                        <a:spcAft>
                          <a:spcPts val="0"/>
                        </a:spcAft>
                      </a:pPr>
                      <a:r>
                        <a:rPr lang="en-US" sz="1600" dirty="0">
                          <a:effectLst/>
                        </a:rPr>
                        <a:t>Humanoid Robot</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r>
                        <a:rPr lang="en-US" sz="1600">
                          <a:effectLst/>
                        </a:rPr>
                        <a:t>2x7=14</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r>
                        <a:rPr lang="en-US" sz="1600">
                          <a:effectLst/>
                        </a:rPr>
                        <a:t>3x6=18</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r>
                        <a:rPr lang="en-US" sz="1600">
                          <a:effectLst/>
                        </a:rPr>
                        <a:t>3x5=15</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r>
                        <a:rPr lang="en-US" sz="1600">
                          <a:effectLst/>
                        </a:rPr>
                        <a:t>3x4=12</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r>
                        <a:rPr lang="en-US" sz="1600">
                          <a:effectLst/>
                        </a:rPr>
                        <a:t>2x3=6</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r>
                        <a:rPr lang="en-US" sz="1600">
                          <a:effectLst/>
                        </a:rPr>
                        <a:t>2x2=4</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r>
                        <a:rPr lang="en-US" sz="1600">
                          <a:effectLst/>
                        </a:rPr>
                        <a:t>3x1=3</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r>
                        <a:rPr lang="en-US" sz="1600" dirty="0">
                          <a:effectLst/>
                        </a:rPr>
                        <a:t>72</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719345709"/>
                  </a:ext>
                </a:extLst>
              </a:tr>
            </a:tbl>
          </a:graphicData>
        </a:graphic>
      </p:graphicFrame>
    </p:spTree>
    <p:extLst>
      <p:ext uri="{BB962C8B-B14F-4D97-AF65-F5344CB8AC3E}">
        <p14:creationId xmlns:p14="http://schemas.microsoft.com/office/powerpoint/2010/main" val="24602916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Decision Matrix Result</a:t>
            </a:r>
            <a:endParaRPr lang="en-US" dirty="0"/>
          </a:p>
        </p:txBody>
      </p:sp>
      <p:sp>
        <p:nvSpPr>
          <p:cNvPr id="3" name="Content Placeholder 2"/>
          <p:cNvSpPr>
            <a:spLocks noGrp="1"/>
          </p:cNvSpPr>
          <p:nvPr>
            <p:ph idx="1"/>
          </p:nvPr>
        </p:nvSpPr>
        <p:spPr>
          <a:xfrm>
            <a:off x="1251678" y="1867986"/>
            <a:ext cx="10178322" cy="3593591"/>
          </a:xfrm>
        </p:spPr>
        <p:txBody>
          <a:bodyPr>
            <a:normAutofit/>
          </a:bodyPr>
          <a:lstStyle/>
          <a:p>
            <a:r>
              <a:rPr lang="en-US" sz="2800" dirty="0" smtClean="0"/>
              <a:t>Result of Decision matrix has shown that the top design is</a:t>
            </a:r>
          </a:p>
          <a:p>
            <a:pPr lvl="1"/>
            <a:r>
              <a:rPr lang="en-US" sz="2400" dirty="0" smtClean="0"/>
              <a:t>Two Legged Wide Robot</a:t>
            </a:r>
          </a:p>
          <a:p>
            <a:r>
              <a:rPr lang="en-US" sz="2800" dirty="0" smtClean="0"/>
              <a:t>It has got the highest marks as it is fulfilling the engineering requirement at maximum level</a:t>
            </a:r>
          </a:p>
          <a:p>
            <a:r>
              <a:rPr lang="en-US" sz="2800" dirty="0" smtClean="0"/>
              <a:t>It has high capacity of walking, it has long feet, Height is sufficient, maximum degree of freedom, width is better keep the device balanced. </a:t>
            </a:r>
          </a:p>
        </p:txBody>
      </p:sp>
    </p:spTree>
    <p:extLst>
      <p:ext uri="{BB962C8B-B14F-4D97-AF65-F5344CB8AC3E}">
        <p14:creationId xmlns:p14="http://schemas.microsoft.com/office/powerpoint/2010/main" val="10700876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Bill of Material </a:t>
            </a:r>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1220568426"/>
              </p:ext>
            </p:extLst>
          </p:nvPr>
        </p:nvGraphicFramePr>
        <p:xfrm>
          <a:off x="1083039" y="1510379"/>
          <a:ext cx="10515600" cy="4807215"/>
        </p:xfrm>
        <a:graphic>
          <a:graphicData uri="http://schemas.openxmlformats.org/drawingml/2006/table">
            <a:tbl>
              <a:tblPr>
                <a:tableStyleId>{5C22544A-7EE6-4342-B048-85BDC9FD1C3A}</a:tableStyleId>
              </a:tblPr>
              <a:tblGrid>
                <a:gridCol w="180703">
                  <a:extLst>
                    <a:ext uri="{9D8B030D-6E8A-4147-A177-3AD203B41FA5}">
                      <a16:colId xmlns:a16="http://schemas.microsoft.com/office/drawing/2014/main" val="2427931962"/>
                    </a:ext>
                  </a:extLst>
                </a:gridCol>
                <a:gridCol w="246548">
                  <a:extLst>
                    <a:ext uri="{9D8B030D-6E8A-4147-A177-3AD203B41FA5}">
                      <a16:colId xmlns:a16="http://schemas.microsoft.com/office/drawing/2014/main" val="1541955453"/>
                    </a:ext>
                  </a:extLst>
                </a:gridCol>
                <a:gridCol w="776027">
                  <a:extLst>
                    <a:ext uri="{9D8B030D-6E8A-4147-A177-3AD203B41FA5}">
                      <a16:colId xmlns:a16="http://schemas.microsoft.com/office/drawing/2014/main" val="1110726201"/>
                    </a:ext>
                  </a:extLst>
                </a:gridCol>
                <a:gridCol w="287740">
                  <a:extLst>
                    <a:ext uri="{9D8B030D-6E8A-4147-A177-3AD203B41FA5}">
                      <a16:colId xmlns:a16="http://schemas.microsoft.com/office/drawing/2014/main" val="55099785"/>
                    </a:ext>
                  </a:extLst>
                </a:gridCol>
                <a:gridCol w="2083937">
                  <a:extLst>
                    <a:ext uri="{9D8B030D-6E8A-4147-A177-3AD203B41FA5}">
                      <a16:colId xmlns:a16="http://schemas.microsoft.com/office/drawing/2014/main" val="3489706698"/>
                    </a:ext>
                  </a:extLst>
                </a:gridCol>
                <a:gridCol w="2014182">
                  <a:extLst>
                    <a:ext uri="{9D8B030D-6E8A-4147-A177-3AD203B41FA5}">
                      <a16:colId xmlns:a16="http://schemas.microsoft.com/office/drawing/2014/main" val="1084116012"/>
                    </a:ext>
                  </a:extLst>
                </a:gridCol>
                <a:gridCol w="1162183">
                  <a:extLst>
                    <a:ext uri="{9D8B030D-6E8A-4147-A177-3AD203B41FA5}">
                      <a16:colId xmlns:a16="http://schemas.microsoft.com/office/drawing/2014/main" val="3169703692"/>
                    </a:ext>
                  </a:extLst>
                </a:gridCol>
                <a:gridCol w="1058091">
                  <a:extLst>
                    <a:ext uri="{9D8B030D-6E8A-4147-A177-3AD203B41FA5}">
                      <a16:colId xmlns:a16="http://schemas.microsoft.com/office/drawing/2014/main" val="3066635455"/>
                    </a:ext>
                  </a:extLst>
                </a:gridCol>
                <a:gridCol w="1018903">
                  <a:extLst>
                    <a:ext uri="{9D8B030D-6E8A-4147-A177-3AD203B41FA5}">
                      <a16:colId xmlns:a16="http://schemas.microsoft.com/office/drawing/2014/main" val="1732120843"/>
                    </a:ext>
                  </a:extLst>
                </a:gridCol>
                <a:gridCol w="1687286">
                  <a:extLst>
                    <a:ext uri="{9D8B030D-6E8A-4147-A177-3AD203B41FA5}">
                      <a16:colId xmlns:a16="http://schemas.microsoft.com/office/drawing/2014/main" val="3515424785"/>
                    </a:ext>
                  </a:extLst>
                </a:gridCol>
              </a:tblGrid>
              <a:tr h="148148">
                <a:tc gridSpan="10">
                  <a:txBody>
                    <a:bodyPr/>
                    <a:lstStyle/>
                    <a:p>
                      <a:pPr algn="ctr" fontAlgn="b"/>
                      <a:r>
                        <a:rPr lang="en-US" sz="1400" u="none" strike="noStrike" dirty="0">
                          <a:effectLst/>
                        </a:rPr>
                        <a:t>Bill of Materials</a:t>
                      </a:r>
                      <a:endParaRPr lang="en-US" sz="1400" b="1" i="0" u="none" strike="noStrike" dirty="0">
                        <a:effectLst/>
                        <a:latin typeface="Verdana" panose="020B0604030504040204" pitchFamily="34" charset="0"/>
                      </a:endParaRPr>
                    </a:p>
                  </a:txBody>
                  <a:tcPr marL="8715" marR="8715" marT="8715"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75974328"/>
                  </a:ext>
                </a:extLst>
              </a:tr>
              <a:tr h="148148">
                <a:tc gridSpan="2">
                  <a:txBody>
                    <a:bodyPr/>
                    <a:lstStyle/>
                    <a:p>
                      <a:pPr algn="l" fontAlgn="b"/>
                      <a:r>
                        <a:rPr lang="en-US" sz="1400" u="none" strike="noStrike" dirty="0">
                          <a:effectLst/>
                        </a:rPr>
                        <a:t> </a:t>
                      </a:r>
                      <a:endParaRPr lang="en-US" sz="1400" b="1" i="0" u="none" strike="noStrike" dirty="0">
                        <a:effectLst/>
                        <a:latin typeface="Verdana" panose="020B0604030504040204" pitchFamily="34" charset="0"/>
                      </a:endParaRPr>
                    </a:p>
                  </a:txBody>
                  <a:tcPr marL="8715" marR="8715" marT="8715" marB="0" anchor="b"/>
                </a:tc>
                <a:tc hMerge="1">
                  <a:txBody>
                    <a:bodyPr/>
                    <a:lstStyle/>
                    <a:p>
                      <a:endParaRPr lang="en-US"/>
                    </a:p>
                  </a:txBody>
                  <a:tcPr/>
                </a:tc>
                <a:tc>
                  <a:txBody>
                    <a:bodyPr/>
                    <a:lstStyle/>
                    <a:p>
                      <a:pPr algn="l" fontAlgn="b"/>
                      <a:r>
                        <a:rPr lang="en-US" sz="1400" u="none" strike="noStrike">
                          <a:effectLst/>
                        </a:rPr>
                        <a:t> </a:t>
                      </a:r>
                      <a:endParaRPr lang="en-US" sz="1400" b="1" i="0" u="none" strike="noStrike">
                        <a:effectLst/>
                        <a:latin typeface="Verdana" panose="020B0604030504040204" pitchFamily="34" charset="0"/>
                      </a:endParaRPr>
                    </a:p>
                  </a:txBody>
                  <a:tcPr marL="8715" marR="8715" marT="8715" marB="0" anchor="b"/>
                </a:tc>
                <a:tc>
                  <a:txBody>
                    <a:bodyPr/>
                    <a:lstStyle/>
                    <a:p>
                      <a:pPr algn="ctr" fontAlgn="b"/>
                      <a:r>
                        <a:rPr lang="en-US" sz="1400" u="none" strike="noStrike">
                          <a:effectLst/>
                        </a:rPr>
                        <a:t> </a:t>
                      </a:r>
                      <a:endParaRPr lang="en-US" sz="1400" b="0" i="0" u="none" strike="noStrike">
                        <a:effectLst/>
                        <a:latin typeface="Verdana" panose="020B0604030504040204" pitchFamily="34" charset="0"/>
                      </a:endParaRPr>
                    </a:p>
                  </a:txBody>
                  <a:tcPr marL="8715" marR="8715" marT="8715" marB="0" anchor="b"/>
                </a:tc>
                <a:tc>
                  <a:txBody>
                    <a:bodyPr/>
                    <a:lstStyle/>
                    <a:p>
                      <a:pPr algn="ctr" fontAlgn="b"/>
                      <a:r>
                        <a:rPr lang="en-US" sz="1400" u="none" strike="noStrike">
                          <a:effectLst/>
                        </a:rPr>
                        <a:t> </a:t>
                      </a:r>
                      <a:endParaRPr lang="en-US" sz="1400" b="0" i="0" u="none" strike="noStrike">
                        <a:effectLst/>
                        <a:latin typeface="Verdana" panose="020B0604030504040204" pitchFamily="34" charset="0"/>
                      </a:endParaRPr>
                    </a:p>
                  </a:txBody>
                  <a:tcPr marL="8715" marR="8715" marT="8715" marB="0" anchor="b"/>
                </a:tc>
                <a:tc gridSpan="5">
                  <a:txBody>
                    <a:bodyPr/>
                    <a:lstStyle/>
                    <a:p>
                      <a:pPr algn="ctr" fontAlgn="b"/>
                      <a:r>
                        <a:rPr lang="en-US" sz="1400" u="none" strike="noStrike">
                          <a:effectLst/>
                        </a:rPr>
                        <a:t> </a:t>
                      </a:r>
                      <a:endParaRPr lang="en-US" sz="1400" b="0" i="0" u="none" strike="noStrike">
                        <a:effectLst/>
                        <a:latin typeface="Verdana" panose="020B0604030504040204" pitchFamily="34" charset="0"/>
                      </a:endParaRPr>
                    </a:p>
                  </a:txBody>
                  <a:tcPr marL="8715" marR="8715" marT="8715"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762988112"/>
                  </a:ext>
                </a:extLst>
              </a:tr>
              <a:tr h="148148">
                <a:tc gridSpan="5">
                  <a:txBody>
                    <a:bodyPr/>
                    <a:lstStyle/>
                    <a:p>
                      <a:pPr algn="ctr" fontAlgn="b"/>
                      <a:r>
                        <a:rPr lang="en-US" sz="1400" u="none" strike="noStrike" dirty="0">
                          <a:effectLst/>
                        </a:rPr>
                        <a:t>Team</a:t>
                      </a:r>
                      <a:endParaRPr lang="en-US" sz="1400" b="1" i="0" u="none" strike="noStrike" dirty="0">
                        <a:effectLst/>
                        <a:latin typeface="Verdana" panose="020B0604030504040204" pitchFamily="34" charset="0"/>
                      </a:endParaRPr>
                    </a:p>
                  </a:txBody>
                  <a:tcPr marL="8715" marR="8715" marT="8715"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b"/>
                      <a:r>
                        <a:rPr lang="en-US" sz="1400" u="none" strike="noStrike">
                          <a:effectLst/>
                        </a:rPr>
                        <a:t> </a:t>
                      </a:r>
                      <a:endParaRPr lang="en-US" sz="1400" b="0" i="0" u="none" strike="noStrike">
                        <a:effectLst/>
                        <a:latin typeface="Verdana" panose="020B0604030504040204" pitchFamily="34" charset="0"/>
                      </a:endParaRPr>
                    </a:p>
                  </a:txBody>
                  <a:tcPr marL="8715" marR="8715" marT="8715"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970446103"/>
                  </a:ext>
                </a:extLst>
              </a:tr>
              <a:tr h="287581">
                <a:tc>
                  <a:txBody>
                    <a:bodyPr/>
                    <a:lstStyle/>
                    <a:p>
                      <a:pPr algn="l" fontAlgn="b"/>
                      <a:r>
                        <a:rPr lang="en-US" sz="1400" u="none" strike="noStrike" dirty="0" smtClean="0">
                          <a:effectLst/>
                        </a:rPr>
                        <a:t>#</a:t>
                      </a:r>
                      <a:endParaRPr lang="en-US" sz="1400" b="1" i="0" u="none" strike="noStrike" dirty="0">
                        <a:effectLst/>
                        <a:latin typeface="Verdana" panose="020B0604030504040204" pitchFamily="34" charset="0"/>
                      </a:endParaRPr>
                    </a:p>
                  </a:txBody>
                  <a:tcPr marL="8715" marR="8715" marT="8715" marB="0" anchor="b"/>
                </a:tc>
                <a:tc gridSpan="2">
                  <a:txBody>
                    <a:bodyPr/>
                    <a:lstStyle/>
                    <a:p>
                      <a:pPr algn="l" fontAlgn="b"/>
                      <a:r>
                        <a:rPr lang="en-US" sz="1400" u="none" strike="noStrike" dirty="0">
                          <a:effectLst/>
                        </a:rPr>
                        <a:t>Part Name</a:t>
                      </a:r>
                      <a:endParaRPr lang="en-US" sz="1400" b="1" i="0" u="none" strike="noStrike" dirty="0">
                        <a:effectLst/>
                        <a:latin typeface="Verdana" panose="020B0604030504040204" pitchFamily="34" charset="0"/>
                      </a:endParaRPr>
                    </a:p>
                  </a:txBody>
                  <a:tcPr marL="8715" marR="8715" marT="8715" marB="0" anchor="b"/>
                </a:tc>
                <a:tc hMerge="1">
                  <a:txBody>
                    <a:bodyPr/>
                    <a:lstStyle/>
                    <a:p>
                      <a:pPr algn="l" fontAlgn="b"/>
                      <a:endParaRPr lang="en-US" sz="1400" b="1" i="0" u="none" strike="noStrike" dirty="0">
                        <a:effectLst/>
                        <a:latin typeface="Verdana" panose="020B0604030504040204" pitchFamily="34" charset="0"/>
                      </a:endParaRPr>
                    </a:p>
                  </a:txBody>
                  <a:tcPr marL="8715" marR="8715" marT="8715" marB="0" anchor="b"/>
                </a:tc>
                <a:tc>
                  <a:txBody>
                    <a:bodyPr/>
                    <a:lstStyle/>
                    <a:p>
                      <a:pPr algn="l" fontAlgn="b"/>
                      <a:r>
                        <a:rPr lang="en-US" sz="1400" u="none" strike="noStrike">
                          <a:effectLst/>
                        </a:rPr>
                        <a:t>Qty</a:t>
                      </a:r>
                      <a:endParaRPr lang="en-US" sz="1400" b="1" i="0" u="none" strike="noStrike">
                        <a:effectLst/>
                        <a:latin typeface="Verdana" panose="020B0604030504040204" pitchFamily="34" charset="0"/>
                      </a:endParaRPr>
                    </a:p>
                  </a:txBody>
                  <a:tcPr marL="8715" marR="8715" marT="8715" marB="0" anchor="b"/>
                </a:tc>
                <a:tc>
                  <a:txBody>
                    <a:bodyPr/>
                    <a:lstStyle/>
                    <a:p>
                      <a:pPr algn="l" fontAlgn="b"/>
                      <a:r>
                        <a:rPr lang="en-US" sz="1400" u="none" strike="noStrike">
                          <a:effectLst/>
                        </a:rPr>
                        <a:t>Description</a:t>
                      </a:r>
                      <a:endParaRPr lang="en-US" sz="1400" b="1" i="0" u="none" strike="noStrike">
                        <a:effectLst/>
                        <a:latin typeface="Verdana" panose="020B0604030504040204" pitchFamily="34" charset="0"/>
                      </a:endParaRPr>
                    </a:p>
                  </a:txBody>
                  <a:tcPr marL="8715" marR="8715" marT="8715" marB="0" anchor="b"/>
                </a:tc>
                <a:tc>
                  <a:txBody>
                    <a:bodyPr/>
                    <a:lstStyle/>
                    <a:p>
                      <a:pPr algn="l" fontAlgn="b"/>
                      <a:r>
                        <a:rPr lang="en-US" sz="1400" u="none" strike="noStrike">
                          <a:effectLst/>
                        </a:rPr>
                        <a:t>Functions</a:t>
                      </a:r>
                      <a:endParaRPr lang="en-US" sz="1400" b="1" i="0" u="none" strike="noStrike">
                        <a:effectLst/>
                        <a:latin typeface="Verdana" panose="020B0604030504040204" pitchFamily="34" charset="0"/>
                      </a:endParaRPr>
                    </a:p>
                  </a:txBody>
                  <a:tcPr marL="8715" marR="8715" marT="8715" marB="0" anchor="b"/>
                </a:tc>
                <a:tc>
                  <a:txBody>
                    <a:bodyPr/>
                    <a:lstStyle/>
                    <a:p>
                      <a:pPr algn="l" fontAlgn="b"/>
                      <a:r>
                        <a:rPr lang="en-US" sz="1400" u="none" strike="noStrike">
                          <a:effectLst/>
                        </a:rPr>
                        <a:t>Material</a:t>
                      </a:r>
                      <a:endParaRPr lang="en-US" sz="1400" b="1" i="0" u="none" strike="noStrike">
                        <a:effectLst/>
                        <a:latin typeface="Verdana" panose="020B0604030504040204" pitchFamily="34" charset="0"/>
                      </a:endParaRPr>
                    </a:p>
                  </a:txBody>
                  <a:tcPr marL="8715" marR="8715" marT="8715" marB="0" anchor="b"/>
                </a:tc>
                <a:tc>
                  <a:txBody>
                    <a:bodyPr/>
                    <a:lstStyle/>
                    <a:p>
                      <a:pPr algn="l" fontAlgn="b"/>
                      <a:r>
                        <a:rPr lang="en-US" sz="1400" u="none" strike="noStrike">
                          <a:effectLst/>
                        </a:rPr>
                        <a:t>Dimensions</a:t>
                      </a:r>
                      <a:endParaRPr lang="en-US" sz="1400" b="1" i="0" u="none" strike="noStrike">
                        <a:effectLst/>
                        <a:latin typeface="Verdana" panose="020B0604030504040204" pitchFamily="34" charset="0"/>
                      </a:endParaRPr>
                    </a:p>
                  </a:txBody>
                  <a:tcPr marL="8715" marR="8715" marT="8715" marB="0" anchor="b"/>
                </a:tc>
                <a:tc>
                  <a:txBody>
                    <a:bodyPr/>
                    <a:lstStyle/>
                    <a:p>
                      <a:pPr algn="l" fontAlgn="b"/>
                      <a:r>
                        <a:rPr lang="en-US" sz="1400" u="none" strike="noStrike">
                          <a:effectLst/>
                        </a:rPr>
                        <a:t>Cost</a:t>
                      </a:r>
                      <a:endParaRPr lang="en-US" sz="1400" b="1" i="0" u="none" strike="noStrike">
                        <a:effectLst/>
                        <a:latin typeface="Verdana" panose="020B0604030504040204" pitchFamily="34" charset="0"/>
                      </a:endParaRPr>
                    </a:p>
                  </a:txBody>
                  <a:tcPr marL="8715" marR="8715" marT="8715" marB="0" anchor="b"/>
                </a:tc>
                <a:tc>
                  <a:txBody>
                    <a:bodyPr/>
                    <a:lstStyle/>
                    <a:p>
                      <a:pPr algn="l" fontAlgn="b"/>
                      <a:r>
                        <a:rPr lang="en-US" sz="1400" u="none" strike="noStrike">
                          <a:effectLst/>
                        </a:rPr>
                        <a:t>Link to Cost estimate</a:t>
                      </a:r>
                      <a:endParaRPr lang="en-US" sz="1400" b="1" i="0" u="none" strike="noStrike">
                        <a:effectLst/>
                        <a:latin typeface="Verdana" panose="020B0604030504040204" pitchFamily="34" charset="0"/>
                      </a:endParaRPr>
                    </a:p>
                  </a:txBody>
                  <a:tcPr marL="8715" marR="8715" marT="8715" marB="0" anchor="b"/>
                </a:tc>
                <a:extLst>
                  <a:ext uri="{0D108BD9-81ED-4DB2-BD59-A6C34878D82A}">
                    <a16:rowId xmlns:a16="http://schemas.microsoft.com/office/drawing/2014/main" val="2467741426"/>
                  </a:ext>
                </a:extLst>
              </a:tr>
              <a:tr h="287581">
                <a:tc>
                  <a:txBody>
                    <a:bodyPr/>
                    <a:lstStyle/>
                    <a:p>
                      <a:pPr algn="r" fontAlgn="b"/>
                      <a:r>
                        <a:rPr lang="en-US" sz="1400" u="none" strike="noStrike" dirty="0">
                          <a:effectLst/>
                        </a:rPr>
                        <a:t>1</a:t>
                      </a:r>
                      <a:endParaRPr lang="en-US" sz="1400" b="0" i="0" u="none" strike="noStrike" dirty="0">
                        <a:effectLst/>
                        <a:latin typeface="Verdana" panose="020B0604030504040204" pitchFamily="34" charset="0"/>
                      </a:endParaRPr>
                    </a:p>
                  </a:txBody>
                  <a:tcPr marL="8715" marR="8715" marT="8715" marB="0" anchor="b"/>
                </a:tc>
                <a:tc gridSpan="2">
                  <a:txBody>
                    <a:bodyPr/>
                    <a:lstStyle/>
                    <a:p>
                      <a:pPr algn="l" fontAlgn="b"/>
                      <a:r>
                        <a:rPr lang="en-US" sz="1400" u="none" strike="noStrike" dirty="0">
                          <a:effectLst/>
                        </a:rPr>
                        <a:t>Servo Motor</a:t>
                      </a:r>
                      <a:endParaRPr lang="en-US" sz="1400" b="0" i="0" u="none" strike="noStrike" dirty="0">
                        <a:effectLst/>
                        <a:latin typeface="Verdana" panose="020B0604030504040204" pitchFamily="34" charset="0"/>
                      </a:endParaRPr>
                    </a:p>
                  </a:txBody>
                  <a:tcPr marL="8715" marR="8715" marT="8715" marB="0" anchor="b"/>
                </a:tc>
                <a:tc hMerge="1">
                  <a:txBody>
                    <a:bodyPr/>
                    <a:lstStyle/>
                    <a:p>
                      <a:pPr algn="l" fontAlgn="b"/>
                      <a:endParaRPr lang="en-US" sz="1400" b="0" i="0" u="none" strike="noStrike">
                        <a:effectLst/>
                        <a:latin typeface="Verdana" panose="020B0604030504040204" pitchFamily="34" charset="0"/>
                      </a:endParaRPr>
                    </a:p>
                  </a:txBody>
                  <a:tcPr marL="8715" marR="8715" marT="8715" marB="0" anchor="b"/>
                </a:tc>
                <a:tc>
                  <a:txBody>
                    <a:bodyPr/>
                    <a:lstStyle/>
                    <a:p>
                      <a:pPr algn="r" fontAlgn="b"/>
                      <a:r>
                        <a:rPr lang="en-US" sz="1400" u="none" strike="noStrike" dirty="0">
                          <a:effectLst/>
                        </a:rPr>
                        <a:t>6</a:t>
                      </a:r>
                      <a:endParaRPr lang="en-US" sz="1400" b="0" i="0" u="none" strike="noStrike" dirty="0">
                        <a:effectLst/>
                        <a:latin typeface="Verdana" panose="020B0604030504040204" pitchFamily="34" charset="0"/>
                      </a:endParaRPr>
                    </a:p>
                  </a:txBody>
                  <a:tcPr marL="8715" marR="8715" marT="8715" marB="0" anchor="b"/>
                </a:tc>
                <a:tc>
                  <a:txBody>
                    <a:bodyPr/>
                    <a:lstStyle/>
                    <a:p>
                      <a:pPr algn="l" fontAlgn="b"/>
                      <a:r>
                        <a:rPr lang="en-US" sz="1400" u="none" strike="noStrike" dirty="0">
                          <a:effectLst/>
                        </a:rPr>
                        <a:t>To do the movement in each direction</a:t>
                      </a:r>
                      <a:endParaRPr lang="en-US" sz="1400" b="0" i="0" u="none" strike="noStrike" dirty="0">
                        <a:effectLst/>
                        <a:latin typeface="Verdana" panose="020B0604030504040204" pitchFamily="34" charset="0"/>
                      </a:endParaRPr>
                    </a:p>
                  </a:txBody>
                  <a:tcPr marL="8715" marR="8715" marT="8715" marB="0" anchor="b"/>
                </a:tc>
                <a:tc>
                  <a:txBody>
                    <a:bodyPr/>
                    <a:lstStyle/>
                    <a:p>
                      <a:pPr algn="l" fontAlgn="b"/>
                      <a:r>
                        <a:rPr lang="en-US" sz="1400" u="none" strike="noStrike" dirty="0">
                          <a:effectLst/>
                        </a:rPr>
                        <a:t>Do the walking, dancing, balancing</a:t>
                      </a:r>
                      <a:endParaRPr lang="en-US" sz="1400" b="0" i="0" u="none" strike="noStrike" dirty="0">
                        <a:effectLst/>
                        <a:latin typeface="Verdana" panose="020B0604030504040204" pitchFamily="34" charset="0"/>
                      </a:endParaRPr>
                    </a:p>
                  </a:txBody>
                  <a:tcPr marL="8715" marR="8715" marT="8715" marB="0" anchor="b"/>
                </a:tc>
                <a:tc>
                  <a:txBody>
                    <a:bodyPr/>
                    <a:lstStyle/>
                    <a:p>
                      <a:pPr algn="l" fontAlgn="b"/>
                      <a:r>
                        <a:rPr lang="en-US" sz="1400" u="none" strike="noStrike" dirty="0">
                          <a:effectLst/>
                        </a:rPr>
                        <a:t>Steel</a:t>
                      </a:r>
                      <a:endParaRPr lang="en-US" sz="1400" b="0" i="0" u="none" strike="noStrike" dirty="0">
                        <a:effectLst/>
                        <a:latin typeface="Verdana" panose="020B0604030504040204" pitchFamily="34" charset="0"/>
                      </a:endParaRPr>
                    </a:p>
                  </a:txBody>
                  <a:tcPr marL="8715" marR="8715" marT="8715" marB="0" anchor="b"/>
                </a:tc>
                <a:tc>
                  <a:txBody>
                    <a:bodyPr/>
                    <a:lstStyle/>
                    <a:p>
                      <a:pPr algn="l" fontAlgn="b"/>
                      <a:r>
                        <a:rPr lang="en-US" sz="1400" u="none" strike="noStrike">
                          <a:effectLst/>
                        </a:rPr>
                        <a:t>1.2 x 1 in</a:t>
                      </a:r>
                      <a:endParaRPr lang="en-US" sz="1400" b="0" i="0" u="none" strike="noStrike">
                        <a:effectLst/>
                        <a:latin typeface="Verdana" panose="020B0604030504040204" pitchFamily="34" charset="0"/>
                      </a:endParaRPr>
                    </a:p>
                  </a:txBody>
                  <a:tcPr marL="8715" marR="8715" marT="8715" marB="0" anchor="b"/>
                </a:tc>
                <a:tc>
                  <a:txBody>
                    <a:bodyPr/>
                    <a:lstStyle/>
                    <a:p>
                      <a:pPr algn="r" fontAlgn="b"/>
                      <a:r>
                        <a:rPr lang="en-US" sz="1400" u="none" strike="noStrike">
                          <a:effectLst/>
                        </a:rPr>
                        <a:t>$82.74 </a:t>
                      </a:r>
                      <a:endParaRPr lang="en-US" sz="1400" b="0" i="0" u="none" strike="noStrike">
                        <a:effectLst/>
                        <a:latin typeface="Verdana" panose="020B0604030504040204" pitchFamily="34" charset="0"/>
                      </a:endParaRPr>
                    </a:p>
                  </a:txBody>
                  <a:tcPr marL="8715" marR="8715" marT="8715" marB="0" anchor="b"/>
                </a:tc>
                <a:tc>
                  <a:txBody>
                    <a:bodyPr/>
                    <a:lstStyle/>
                    <a:p>
                      <a:pPr algn="l" fontAlgn="b"/>
                      <a:r>
                        <a:rPr lang="en-US" sz="1400" u="none" strike="noStrike">
                          <a:effectLst/>
                        </a:rPr>
                        <a:t>Ebay</a:t>
                      </a:r>
                      <a:endParaRPr lang="en-US" sz="1400" b="0" i="0" u="none" strike="noStrike">
                        <a:effectLst/>
                        <a:latin typeface="Verdana" panose="020B0604030504040204" pitchFamily="34" charset="0"/>
                      </a:endParaRPr>
                    </a:p>
                  </a:txBody>
                  <a:tcPr marL="8715" marR="8715" marT="8715" marB="0" anchor="b"/>
                </a:tc>
                <a:extLst>
                  <a:ext uri="{0D108BD9-81ED-4DB2-BD59-A6C34878D82A}">
                    <a16:rowId xmlns:a16="http://schemas.microsoft.com/office/drawing/2014/main" val="976322262"/>
                  </a:ext>
                </a:extLst>
              </a:tr>
              <a:tr h="287581">
                <a:tc>
                  <a:txBody>
                    <a:bodyPr/>
                    <a:lstStyle/>
                    <a:p>
                      <a:pPr algn="r" fontAlgn="b"/>
                      <a:r>
                        <a:rPr lang="en-US" sz="1400" u="none" strike="noStrike" dirty="0">
                          <a:effectLst/>
                        </a:rPr>
                        <a:t>2</a:t>
                      </a:r>
                      <a:endParaRPr lang="en-US" sz="1400" b="0" i="0" u="none" strike="noStrike" dirty="0">
                        <a:effectLst/>
                        <a:latin typeface="Verdana" panose="020B0604030504040204" pitchFamily="34" charset="0"/>
                      </a:endParaRPr>
                    </a:p>
                  </a:txBody>
                  <a:tcPr marL="8715" marR="8715" marT="8715" marB="0" anchor="b"/>
                </a:tc>
                <a:tc gridSpan="2">
                  <a:txBody>
                    <a:bodyPr/>
                    <a:lstStyle/>
                    <a:p>
                      <a:pPr algn="l" fontAlgn="b"/>
                      <a:r>
                        <a:rPr lang="en-US" sz="1400" u="none" strike="noStrike">
                          <a:effectLst/>
                        </a:rPr>
                        <a:t>Steel Sheet</a:t>
                      </a:r>
                      <a:endParaRPr lang="en-US" sz="1400" b="0" i="0" u="none" strike="noStrike">
                        <a:effectLst/>
                        <a:latin typeface="Verdana" panose="020B0604030504040204" pitchFamily="34" charset="0"/>
                      </a:endParaRPr>
                    </a:p>
                  </a:txBody>
                  <a:tcPr marL="8715" marR="8715" marT="8715" marB="0" anchor="b"/>
                </a:tc>
                <a:tc hMerge="1">
                  <a:txBody>
                    <a:bodyPr/>
                    <a:lstStyle/>
                    <a:p>
                      <a:pPr algn="l" fontAlgn="b"/>
                      <a:endParaRPr lang="en-US" sz="1400" b="0" i="0" u="none" strike="noStrike">
                        <a:effectLst/>
                        <a:latin typeface="Verdana" panose="020B0604030504040204" pitchFamily="34" charset="0"/>
                      </a:endParaRPr>
                    </a:p>
                  </a:txBody>
                  <a:tcPr marL="8715" marR="8715" marT="8715" marB="0" anchor="b"/>
                </a:tc>
                <a:tc>
                  <a:txBody>
                    <a:bodyPr/>
                    <a:lstStyle/>
                    <a:p>
                      <a:pPr algn="r" fontAlgn="b"/>
                      <a:r>
                        <a:rPr lang="en-US" sz="1400" u="none" strike="noStrike">
                          <a:effectLst/>
                        </a:rPr>
                        <a:t>4</a:t>
                      </a:r>
                      <a:endParaRPr lang="en-US" sz="1400" b="0" i="0" u="none" strike="noStrike">
                        <a:effectLst/>
                        <a:latin typeface="Verdana" panose="020B0604030504040204" pitchFamily="34" charset="0"/>
                      </a:endParaRPr>
                    </a:p>
                  </a:txBody>
                  <a:tcPr marL="8715" marR="8715" marT="8715" marB="0" anchor="b"/>
                </a:tc>
                <a:tc>
                  <a:txBody>
                    <a:bodyPr/>
                    <a:lstStyle/>
                    <a:p>
                      <a:pPr algn="l" fontAlgn="b"/>
                      <a:r>
                        <a:rPr lang="en-US" sz="1400" u="none" strike="noStrike">
                          <a:effectLst/>
                        </a:rPr>
                        <a:t>Cut the sheet to make the robot sides</a:t>
                      </a:r>
                      <a:endParaRPr lang="en-US" sz="1400" b="0" i="0" u="none" strike="noStrike">
                        <a:effectLst/>
                        <a:latin typeface="Verdana" panose="020B0604030504040204" pitchFamily="34" charset="0"/>
                      </a:endParaRPr>
                    </a:p>
                  </a:txBody>
                  <a:tcPr marL="8715" marR="8715" marT="8715" marB="0" anchor="b"/>
                </a:tc>
                <a:tc>
                  <a:txBody>
                    <a:bodyPr/>
                    <a:lstStyle/>
                    <a:p>
                      <a:pPr algn="l" fontAlgn="b"/>
                      <a:r>
                        <a:rPr lang="en-US" sz="1400" u="none" strike="noStrike" dirty="0">
                          <a:effectLst/>
                        </a:rPr>
                        <a:t>Form the structure of robot</a:t>
                      </a:r>
                      <a:endParaRPr lang="en-US" sz="1400" b="0" i="0" u="none" strike="noStrike" dirty="0">
                        <a:effectLst/>
                        <a:latin typeface="Verdana" panose="020B0604030504040204" pitchFamily="34" charset="0"/>
                      </a:endParaRPr>
                    </a:p>
                  </a:txBody>
                  <a:tcPr marL="8715" marR="8715" marT="8715" marB="0" anchor="b"/>
                </a:tc>
                <a:tc>
                  <a:txBody>
                    <a:bodyPr/>
                    <a:lstStyle/>
                    <a:p>
                      <a:pPr algn="l" fontAlgn="b"/>
                      <a:r>
                        <a:rPr lang="en-US" sz="1400" u="none" strike="noStrike" dirty="0">
                          <a:effectLst/>
                        </a:rPr>
                        <a:t>Steel</a:t>
                      </a:r>
                      <a:endParaRPr lang="en-US" sz="1400" b="0" i="0" u="none" strike="noStrike" dirty="0">
                        <a:effectLst/>
                        <a:latin typeface="Verdana" panose="020B0604030504040204" pitchFamily="34" charset="0"/>
                      </a:endParaRPr>
                    </a:p>
                  </a:txBody>
                  <a:tcPr marL="8715" marR="8715" marT="8715" marB="0" anchor="b"/>
                </a:tc>
                <a:tc>
                  <a:txBody>
                    <a:bodyPr/>
                    <a:lstStyle/>
                    <a:p>
                      <a:pPr algn="l" fontAlgn="b"/>
                      <a:r>
                        <a:rPr lang="en-US" sz="1400" u="none" strike="noStrike" dirty="0">
                          <a:effectLst/>
                        </a:rPr>
                        <a:t>100 x 100 mm</a:t>
                      </a:r>
                      <a:endParaRPr lang="en-US" sz="1400" b="0" i="0" u="none" strike="noStrike" dirty="0">
                        <a:effectLst/>
                        <a:latin typeface="Verdana" panose="020B0604030504040204" pitchFamily="34" charset="0"/>
                      </a:endParaRPr>
                    </a:p>
                  </a:txBody>
                  <a:tcPr marL="8715" marR="8715" marT="8715" marB="0" anchor="b"/>
                </a:tc>
                <a:tc>
                  <a:txBody>
                    <a:bodyPr/>
                    <a:lstStyle/>
                    <a:p>
                      <a:pPr algn="r" fontAlgn="b"/>
                      <a:r>
                        <a:rPr lang="en-US" sz="1400" u="none" strike="noStrike" dirty="0">
                          <a:effectLst/>
                        </a:rPr>
                        <a:t>$38.32 </a:t>
                      </a:r>
                      <a:endParaRPr lang="en-US" sz="1400" b="0" i="0" u="none" strike="noStrike" dirty="0">
                        <a:effectLst/>
                        <a:latin typeface="Verdana" panose="020B0604030504040204" pitchFamily="34" charset="0"/>
                      </a:endParaRPr>
                    </a:p>
                  </a:txBody>
                  <a:tcPr marL="8715" marR="8715" marT="8715" marB="0" anchor="b"/>
                </a:tc>
                <a:tc>
                  <a:txBody>
                    <a:bodyPr/>
                    <a:lstStyle/>
                    <a:p>
                      <a:pPr algn="l" fontAlgn="b"/>
                      <a:r>
                        <a:rPr lang="en-US" sz="1400" u="none" strike="noStrike" dirty="0" err="1">
                          <a:effectLst/>
                        </a:rPr>
                        <a:t>Ebay</a:t>
                      </a:r>
                      <a:endParaRPr lang="en-US" sz="1400" b="0" i="0" u="none" strike="noStrike" dirty="0">
                        <a:effectLst/>
                        <a:latin typeface="Verdana" panose="020B0604030504040204" pitchFamily="34" charset="0"/>
                      </a:endParaRPr>
                    </a:p>
                  </a:txBody>
                  <a:tcPr marL="8715" marR="8715" marT="8715" marB="0" anchor="b"/>
                </a:tc>
                <a:extLst>
                  <a:ext uri="{0D108BD9-81ED-4DB2-BD59-A6C34878D82A}">
                    <a16:rowId xmlns:a16="http://schemas.microsoft.com/office/drawing/2014/main" val="1873052761"/>
                  </a:ext>
                </a:extLst>
              </a:tr>
              <a:tr h="148148">
                <a:tc>
                  <a:txBody>
                    <a:bodyPr/>
                    <a:lstStyle/>
                    <a:p>
                      <a:pPr algn="r" fontAlgn="b"/>
                      <a:r>
                        <a:rPr lang="en-US" sz="1400" u="none" strike="noStrike">
                          <a:effectLst/>
                        </a:rPr>
                        <a:t>3</a:t>
                      </a:r>
                      <a:endParaRPr lang="en-US" sz="1400" b="0" i="0" u="none" strike="noStrike">
                        <a:effectLst/>
                        <a:latin typeface="Verdana" panose="020B0604030504040204" pitchFamily="34" charset="0"/>
                      </a:endParaRPr>
                    </a:p>
                  </a:txBody>
                  <a:tcPr marL="8715" marR="8715" marT="8715" marB="0" anchor="b"/>
                </a:tc>
                <a:tc gridSpan="2">
                  <a:txBody>
                    <a:bodyPr/>
                    <a:lstStyle/>
                    <a:p>
                      <a:pPr algn="l" fontAlgn="b"/>
                      <a:r>
                        <a:rPr lang="en-US" sz="1400" u="none" strike="noStrike">
                          <a:effectLst/>
                        </a:rPr>
                        <a:t>Arduino</a:t>
                      </a:r>
                      <a:endParaRPr lang="en-US" sz="1400" b="0" i="0" u="none" strike="noStrike">
                        <a:effectLst/>
                        <a:latin typeface="Verdana" panose="020B0604030504040204" pitchFamily="34" charset="0"/>
                      </a:endParaRPr>
                    </a:p>
                  </a:txBody>
                  <a:tcPr marL="8715" marR="8715" marT="8715" marB="0" anchor="b"/>
                </a:tc>
                <a:tc hMerge="1">
                  <a:txBody>
                    <a:bodyPr/>
                    <a:lstStyle/>
                    <a:p>
                      <a:pPr algn="l" fontAlgn="b"/>
                      <a:endParaRPr lang="en-US" sz="1400" b="0" i="0" u="none" strike="noStrike">
                        <a:effectLst/>
                        <a:latin typeface="Verdana" panose="020B0604030504040204" pitchFamily="34" charset="0"/>
                      </a:endParaRPr>
                    </a:p>
                  </a:txBody>
                  <a:tcPr marL="8715" marR="8715" marT="8715" marB="0" anchor="b"/>
                </a:tc>
                <a:tc>
                  <a:txBody>
                    <a:bodyPr/>
                    <a:lstStyle/>
                    <a:p>
                      <a:pPr algn="r" fontAlgn="b"/>
                      <a:r>
                        <a:rPr lang="en-US" sz="1400" u="none" strike="noStrike">
                          <a:effectLst/>
                        </a:rPr>
                        <a:t>1</a:t>
                      </a:r>
                      <a:endParaRPr lang="en-US" sz="1400" b="0" i="0" u="none" strike="noStrike">
                        <a:effectLst/>
                        <a:latin typeface="Verdana" panose="020B0604030504040204" pitchFamily="34" charset="0"/>
                      </a:endParaRPr>
                    </a:p>
                  </a:txBody>
                  <a:tcPr marL="8715" marR="8715" marT="8715" marB="0" anchor="b"/>
                </a:tc>
                <a:tc>
                  <a:txBody>
                    <a:bodyPr/>
                    <a:lstStyle/>
                    <a:p>
                      <a:pPr algn="l" fontAlgn="b"/>
                      <a:r>
                        <a:rPr lang="en-US" sz="1400" u="none" strike="noStrike">
                          <a:effectLst/>
                        </a:rPr>
                        <a:t>Control the Robot motors </a:t>
                      </a:r>
                      <a:endParaRPr lang="en-US" sz="1400" b="0" i="0" u="none" strike="noStrike">
                        <a:effectLst/>
                        <a:latin typeface="Verdana" panose="020B0604030504040204" pitchFamily="34" charset="0"/>
                      </a:endParaRPr>
                    </a:p>
                  </a:txBody>
                  <a:tcPr marL="8715" marR="8715" marT="8715" marB="0" anchor="b"/>
                </a:tc>
                <a:tc>
                  <a:txBody>
                    <a:bodyPr/>
                    <a:lstStyle/>
                    <a:p>
                      <a:pPr algn="l" fontAlgn="b"/>
                      <a:r>
                        <a:rPr lang="en-US" sz="1400" u="none" strike="noStrike">
                          <a:effectLst/>
                        </a:rPr>
                        <a:t>Pass the signals to each part</a:t>
                      </a:r>
                      <a:endParaRPr lang="en-US" sz="1400" b="0" i="0" u="none" strike="noStrike">
                        <a:effectLst/>
                        <a:latin typeface="Verdana" panose="020B0604030504040204" pitchFamily="34" charset="0"/>
                      </a:endParaRPr>
                    </a:p>
                  </a:txBody>
                  <a:tcPr marL="8715" marR="8715" marT="8715" marB="0" anchor="b"/>
                </a:tc>
                <a:tc>
                  <a:txBody>
                    <a:bodyPr/>
                    <a:lstStyle/>
                    <a:p>
                      <a:pPr algn="l" fontAlgn="b"/>
                      <a:r>
                        <a:rPr lang="en-US" sz="1400" u="none" strike="noStrike">
                          <a:effectLst/>
                        </a:rPr>
                        <a:t>Silicon</a:t>
                      </a:r>
                      <a:endParaRPr lang="en-US" sz="1400" b="0" i="0" u="none" strike="noStrike">
                        <a:effectLst/>
                        <a:latin typeface="Verdana" panose="020B0604030504040204" pitchFamily="34" charset="0"/>
                      </a:endParaRPr>
                    </a:p>
                  </a:txBody>
                  <a:tcPr marL="8715" marR="8715" marT="8715" marB="0" anchor="b"/>
                </a:tc>
                <a:tc>
                  <a:txBody>
                    <a:bodyPr/>
                    <a:lstStyle/>
                    <a:p>
                      <a:pPr algn="l" fontAlgn="b"/>
                      <a:r>
                        <a:rPr lang="en-US" sz="1400" u="none" strike="noStrike">
                          <a:effectLst/>
                        </a:rPr>
                        <a:t>4 in x 4 in</a:t>
                      </a:r>
                      <a:endParaRPr lang="en-US" sz="1400" b="0" i="0" u="none" strike="noStrike">
                        <a:effectLst/>
                        <a:latin typeface="Verdana" panose="020B0604030504040204" pitchFamily="34" charset="0"/>
                      </a:endParaRPr>
                    </a:p>
                  </a:txBody>
                  <a:tcPr marL="8715" marR="8715" marT="8715" marB="0" anchor="b"/>
                </a:tc>
                <a:tc>
                  <a:txBody>
                    <a:bodyPr/>
                    <a:lstStyle/>
                    <a:p>
                      <a:pPr algn="r" fontAlgn="b"/>
                      <a:r>
                        <a:rPr lang="en-US" sz="1400" u="none" strike="noStrike">
                          <a:effectLst/>
                        </a:rPr>
                        <a:t>$3.49 </a:t>
                      </a:r>
                      <a:endParaRPr lang="en-US" sz="1400" b="0" i="0" u="none" strike="noStrike">
                        <a:effectLst/>
                        <a:latin typeface="Verdana" panose="020B0604030504040204" pitchFamily="34" charset="0"/>
                      </a:endParaRPr>
                    </a:p>
                  </a:txBody>
                  <a:tcPr marL="8715" marR="8715" marT="8715" marB="0" anchor="b"/>
                </a:tc>
                <a:tc>
                  <a:txBody>
                    <a:bodyPr/>
                    <a:lstStyle/>
                    <a:p>
                      <a:pPr algn="l" fontAlgn="b"/>
                      <a:r>
                        <a:rPr lang="en-US" sz="1400" u="none" strike="noStrike" dirty="0" err="1">
                          <a:effectLst/>
                        </a:rPr>
                        <a:t>Ebay</a:t>
                      </a:r>
                      <a:endParaRPr lang="en-US" sz="1400" b="0" i="0" u="none" strike="noStrike" dirty="0">
                        <a:effectLst/>
                        <a:latin typeface="Verdana" panose="020B0604030504040204" pitchFamily="34" charset="0"/>
                      </a:endParaRPr>
                    </a:p>
                  </a:txBody>
                  <a:tcPr marL="8715" marR="8715" marT="8715" marB="0" anchor="b"/>
                </a:tc>
                <a:extLst>
                  <a:ext uri="{0D108BD9-81ED-4DB2-BD59-A6C34878D82A}">
                    <a16:rowId xmlns:a16="http://schemas.microsoft.com/office/drawing/2014/main" val="1336672921"/>
                  </a:ext>
                </a:extLst>
              </a:tr>
              <a:tr h="287581">
                <a:tc>
                  <a:txBody>
                    <a:bodyPr/>
                    <a:lstStyle/>
                    <a:p>
                      <a:pPr algn="r" fontAlgn="b"/>
                      <a:r>
                        <a:rPr lang="en-US" sz="1400" u="none" strike="noStrike">
                          <a:effectLst/>
                        </a:rPr>
                        <a:t>4</a:t>
                      </a:r>
                      <a:endParaRPr lang="en-US" sz="1400" b="0" i="0" u="none" strike="noStrike">
                        <a:effectLst/>
                        <a:latin typeface="Verdana" panose="020B0604030504040204" pitchFamily="34" charset="0"/>
                      </a:endParaRPr>
                    </a:p>
                  </a:txBody>
                  <a:tcPr marL="8715" marR="8715" marT="8715" marB="0" anchor="b"/>
                </a:tc>
                <a:tc gridSpan="2">
                  <a:txBody>
                    <a:bodyPr/>
                    <a:lstStyle/>
                    <a:p>
                      <a:pPr algn="l" fontAlgn="b"/>
                      <a:r>
                        <a:rPr lang="en-US" sz="1400" u="none" strike="noStrike">
                          <a:effectLst/>
                        </a:rPr>
                        <a:t>Controller</a:t>
                      </a:r>
                      <a:endParaRPr lang="en-US" sz="1400" b="0" i="0" u="none" strike="noStrike">
                        <a:effectLst/>
                        <a:latin typeface="Verdana" panose="020B0604030504040204" pitchFamily="34" charset="0"/>
                      </a:endParaRPr>
                    </a:p>
                  </a:txBody>
                  <a:tcPr marL="8715" marR="8715" marT="8715" marB="0" anchor="b"/>
                </a:tc>
                <a:tc hMerge="1">
                  <a:txBody>
                    <a:bodyPr/>
                    <a:lstStyle/>
                    <a:p>
                      <a:pPr algn="l" fontAlgn="b"/>
                      <a:endParaRPr lang="en-US" sz="1400" b="0" i="0" u="none" strike="noStrike">
                        <a:effectLst/>
                        <a:latin typeface="Verdana" panose="020B0604030504040204" pitchFamily="34" charset="0"/>
                      </a:endParaRPr>
                    </a:p>
                  </a:txBody>
                  <a:tcPr marL="8715" marR="8715" marT="8715" marB="0" anchor="b"/>
                </a:tc>
                <a:tc>
                  <a:txBody>
                    <a:bodyPr/>
                    <a:lstStyle/>
                    <a:p>
                      <a:pPr algn="r" fontAlgn="b"/>
                      <a:r>
                        <a:rPr lang="en-US" sz="1400" u="none" strike="noStrike">
                          <a:effectLst/>
                        </a:rPr>
                        <a:t>1</a:t>
                      </a:r>
                      <a:endParaRPr lang="en-US" sz="1400" b="0" i="0" u="none" strike="noStrike">
                        <a:effectLst/>
                        <a:latin typeface="Verdana" panose="020B0604030504040204" pitchFamily="34" charset="0"/>
                      </a:endParaRPr>
                    </a:p>
                  </a:txBody>
                  <a:tcPr marL="8715" marR="8715" marT="8715" marB="0" anchor="b"/>
                </a:tc>
                <a:tc>
                  <a:txBody>
                    <a:bodyPr/>
                    <a:lstStyle/>
                    <a:p>
                      <a:pPr algn="l" fontAlgn="b"/>
                      <a:r>
                        <a:rPr lang="en-US" sz="1400" u="none" strike="noStrike">
                          <a:effectLst/>
                        </a:rPr>
                        <a:t>Control the robot wirelessly</a:t>
                      </a:r>
                      <a:endParaRPr lang="en-US" sz="1400" b="0" i="0" u="none" strike="noStrike">
                        <a:effectLst/>
                        <a:latin typeface="Verdana" panose="020B0604030504040204" pitchFamily="34" charset="0"/>
                      </a:endParaRPr>
                    </a:p>
                  </a:txBody>
                  <a:tcPr marL="8715" marR="8715" marT="8715" marB="0" anchor="b"/>
                </a:tc>
                <a:tc>
                  <a:txBody>
                    <a:bodyPr/>
                    <a:lstStyle/>
                    <a:p>
                      <a:pPr algn="l" fontAlgn="b"/>
                      <a:r>
                        <a:rPr lang="en-US" sz="1400" u="none" strike="noStrike">
                          <a:effectLst/>
                        </a:rPr>
                        <a:t>Connect with Arduino to pass signals</a:t>
                      </a:r>
                      <a:endParaRPr lang="en-US" sz="1400" b="0" i="0" u="none" strike="noStrike">
                        <a:effectLst/>
                        <a:latin typeface="Verdana" panose="020B0604030504040204" pitchFamily="34" charset="0"/>
                      </a:endParaRPr>
                    </a:p>
                  </a:txBody>
                  <a:tcPr marL="8715" marR="8715" marT="8715" marB="0" anchor="b"/>
                </a:tc>
                <a:tc>
                  <a:txBody>
                    <a:bodyPr/>
                    <a:lstStyle/>
                    <a:p>
                      <a:pPr algn="l" fontAlgn="b"/>
                      <a:r>
                        <a:rPr lang="en-US" sz="1400" u="none" strike="noStrike">
                          <a:effectLst/>
                        </a:rPr>
                        <a:t>Plastic</a:t>
                      </a:r>
                      <a:endParaRPr lang="en-US" sz="1400" b="0" i="0" u="none" strike="noStrike">
                        <a:effectLst/>
                        <a:latin typeface="Verdana" panose="020B0604030504040204" pitchFamily="34" charset="0"/>
                      </a:endParaRPr>
                    </a:p>
                  </a:txBody>
                  <a:tcPr marL="8715" marR="8715" marT="8715" marB="0" anchor="b"/>
                </a:tc>
                <a:tc>
                  <a:txBody>
                    <a:bodyPr/>
                    <a:lstStyle/>
                    <a:p>
                      <a:pPr algn="l" fontAlgn="b"/>
                      <a:r>
                        <a:rPr lang="en-US" sz="1400" u="none" strike="noStrike">
                          <a:effectLst/>
                        </a:rPr>
                        <a:t>6 x 4 in</a:t>
                      </a:r>
                      <a:endParaRPr lang="en-US" sz="1400" b="0" i="0" u="none" strike="noStrike">
                        <a:effectLst/>
                        <a:latin typeface="Verdana" panose="020B0604030504040204" pitchFamily="34" charset="0"/>
                      </a:endParaRPr>
                    </a:p>
                  </a:txBody>
                  <a:tcPr marL="8715" marR="8715" marT="8715" marB="0" anchor="b"/>
                </a:tc>
                <a:tc>
                  <a:txBody>
                    <a:bodyPr/>
                    <a:lstStyle/>
                    <a:p>
                      <a:pPr algn="r" fontAlgn="b"/>
                      <a:r>
                        <a:rPr lang="en-US" sz="1400" u="none" strike="noStrike">
                          <a:effectLst/>
                        </a:rPr>
                        <a:t>$27.99 </a:t>
                      </a:r>
                      <a:endParaRPr lang="en-US" sz="1400" b="0" i="0" u="none" strike="noStrike">
                        <a:effectLst/>
                        <a:latin typeface="Verdana" panose="020B0604030504040204" pitchFamily="34" charset="0"/>
                      </a:endParaRPr>
                    </a:p>
                  </a:txBody>
                  <a:tcPr marL="8715" marR="8715" marT="8715" marB="0" anchor="b"/>
                </a:tc>
                <a:tc>
                  <a:txBody>
                    <a:bodyPr/>
                    <a:lstStyle/>
                    <a:p>
                      <a:pPr algn="l" fontAlgn="b"/>
                      <a:r>
                        <a:rPr lang="en-US" sz="1400" u="none" strike="noStrike">
                          <a:effectLst/>
                        </a:rPr>
                        <a:t>Ebay</a:t>
                      </a:r>
                      <a:endParaRPr lang="en-US" sz="1400" b="0" i="0" u="none" strike="noStrike">
                        <a:effectLst/>
                        <a:latin typeface="Verdana" panose="020B0604030504040204" pitchFamily="34" charset="0"/>
                      </a:endParaRPr>
                    </a:p>
                  </a:txBody>
                  <a:tcPr marL="8715" marR="8715" marT="8715" marB="0" anchor="b"/>
                </a:tc>
                <a:extLst>
                  <a:ext uri="{0D108BD9-81ED-4DB2-BD59-A6C34878D82A}">
                    <a16:rowId xmlns:a16="http://schemas.microsoft.com/office/drawing/2014/main" val="2003008876"/>
                  </a:ext>
                </a:extLst>
              </a:tr>
              <a:tr h="287581">
                <a:tc>
                  <a:txBody>
                    <a:bodyPr/>
                    <a:lstStyle/>
                    <a:p>
                      <a:pPr algn="r" fontAlgn="b"/>
                      <a:r>
                        <a:rPr lang="en-US" sz="1400" u="none" strike="noStrike">
                          <a:effectLst/>
                        </a:rPr>
                        <a:t>5</a:t>
                      </a:r>
                      <a:endParaRPr lang="en-US" sz="1400" b="0" i="0" u="none" strike="noStrike">
                        <a:effectLst/>
                        <a:latin typeface="Verdana" panose="020B0604030504040204" pitchFamily="34" charset="0"/>
                      </a:endParaRPr>
                    </a:p>
                  </a:txBody>
                  <a:tcPr marL="8715" marR="8715" marT="8715" marB="0" anchor="b"/>
                </a:tc>
                <a:tc gridSpan="2">
                  <a:txBody>
                    <a:bodyPr/>
                    <a:lstStyle/>
                    <a:p>
                      <a:pPr algn="l" fontAlgn="b"/>
                      <a:r>
                        <a:rPr lang="en-US" sz="1400" u="none" strike="noStrike">
                          <a:effectLst/>
                        </a:rPr>
                        <a:t>Blue Smurft Bluetooth</a:t>
                      </a:r>
                      <a:endParaRPr lang="en-US" sz="1400" b="0" i="0" u="none" strike="noStrike">
                        <a:effectLst/>
                        <a:latin typeface="Verdana" panose="020B0604030504040204" pitchFamily="34" charset="0"/>
                      </a:endParaRPr>
                    </a:p>
                  </a:txBody>
                  <a:tcPr marL="8715" marR="8715" marT="8715" marB="0" anchor="b"/>
                </a:tc>
                <a:tc hMerge="1">
                  <a:txBody>
                    <a:bodyPr/>
                    <a:lstStyle/>
                    <a:p>
                      <a:pPr algn="l" fontAlgn="b"/>
                      <a:endParaRPr lang="en-US" sz="1400" b="0" i="0" u="none" strike="noStrike">
                        <a:effectLst/>
                        <a:latin typeface="Verdana" panose="020B0604030504040204" pitchFamily="34" charset="0"/>
                      </a:endParaRPr>
                    </a:p>
                  </a:txBody>
                  <a:tcPr marL="8715" marR="8715" marT="8715" marB="0" anchor="b"/>
                </a:tc>
                <a:tc>
                  <a:txBody>
                    <a:bodyPr/>
                    <a:lstStyle/>
                    <a:p>
                      <a:pPr algn="r" fontAlgn="b"/>
                      <a:r>
                        <a:rPr lang="en-US" sz="1400" u="none" strike="noStrike">
                          <a:effectLst/>
                        </a:rPr>
                        <a:t>1</a:t>
                      </a:r>
                      <a:endParaRPr lang="en-US" sz="1400" b="0" i="0" u="none" strike="noStrike">
                        <a:effectLst/>
                        <a:latin typeface="Verdana" panose="020B0604030504040204" pitchFamily="34" charset="0"/>
                      </a:endParaRPr>
                    </a:p>
                  </a:txBody>
                  <a:tcPr marL="8715" marR="8715" marT="8715" marB="0" anchor="b"/>
                </a:tc>
                <a:tc>
                  <a:txBody>
                    <a:bodyPr/>
                    <a:lstStyle/>
                    <a:p>
                      <a:pPr algn="l" fontAlgn="b"/>
                      <a:r>
                        <a:rPr lang="en-US" sz="1400" u="none" strike="noStrike">
                          <a:effectLst/>
                        </a:rPr>
                        <a:t>Connect control with Arduino</a:t>
                      </a:r>
                      <a:endParaRPr lang="en-US" sz="1400" b="0" i="0" u="none" strike="noStrike">
                        <a:effectLst/>
                        <a:latin typeface="Verdana" panose="020B0604030504040204" pitchFamily="34" charset="0"/>
                      </a:endParaRPr>
                    </a:p>
                  </a:txBody>
                  <a:tcPr marL="8715" marR="8715" marT="8715" marB="0" anchor="b"/>
                </a:tc>
                <a:tc>
                  <a:txBody>
                    <a:bodyPr/>
                    <a:lstStyle/>
                    <a:p>
                      <a:pPr algn="l" fontAlgn="b"/>
                      <a:r>
                        <a:rPr lang="en-US" sz="1400" u="none" strike="noStrike">
                          <a:effectLst/>
                        </a:rPr>
                        <a:t>Make the connection with Controller</a:t>
                      </a:r>
                      <a:endParaRPr lang="en-US" sz="1400" b="0" i="0" u="none" strike="noStrike">
                        <a:effectLst/>
                        <a:latin typeface="Verdana" panose="020B0604030504040204" pitchFamily="34" charset="0"/>
                      </a:endParaRPr>
                    </a:p>
                  </a:txBody>
                  <a:tcPr marL="8715" marR="8715" marT="8715" marB="0" anchor="b"/>
                </a:tc>
                <a:tc>
                  <a:txBody>
                    <a:bodyPr/>
                    <a:lstStyle/>
                    <a:p>
                      <a:pPr algn="l" fontAlgn="b"/>
                      <a:r>
                        <a:rPr lang="en-US" sz="1400" u="none" strike="noStrike">
                          <a:effectLst/>
                        </a:rPr>
                        <a:t>Silicon</a:t>
                      </a:r>
                      <a:endParaRPr lang="en-US" sz="1400" b="0" i="0" u="none" strike="noStrike">
                        <a:effectLst/>
                        <a:latin typeface="Verdana" panose="020B0604030504040204" pitchFamily="34" charset="0"/>
                      </a:endParaRPr>
                    </a:p>
                  </a:txBody>
                  <a:tcPr marL="8715" marR="8715" marT="8715" marB="0" anchor="b"/>
                </a:tc>
                <a:tc>
                  <a:txBody>
                    <a:bodyPr/>
                    <a:lstStyle/>
                    <a:p>
                      <a:pPr algn="l" fontAlgn="b"/>
                      <a:r>
                        <a:rPr lang="en-US" sz="1400" u="none" strike="noStrike">
                          <a:effectLst/>
                        </a:rPr>
                        <a:t>4 in x 4 in</a:t>
                      </a:r>
                      <a:endParaRPr lang="en-US" sz="1400" b="0" i="0" u="none" strike="noStrike">
                        <a:effectLst/>
                        <a:latin typeface="Verdana" panose="020B0604030504040204" pitchFamily="34" charset="0"/>
                      </a:endParaRPr>
                    </a:p>
                  </a:txBody>
                  <a:tcPr marL="8715" marR="8715" marT="8715" marB="0" anchor="b"/>
                </a:tc>
                <a:tc>
                  <a:txBody>
                    <a:bodyPr/>
                    <a:lstStyle/>
                    <a:p>
                      <a:pPr algn="r" fontAlgn="b"/>
                      <a:r>
                        <a:rPr lang="en-US" sz="1400" u="none" strike="noStrike">
                          <a:effectLst/>
                        </a:rPr>
                        <a:t>$27.99 </a:t>
                      </a:r>
                      <a:endParaRPr lang="en-US" sz="1400" b="0" i="0" u="none" strike="noStrike">
                        <a:effectLst/>
                        <a:latin typeface="Verdana" panose="020B0604030504040204" pitchFamily="34" charset="0"/>
                      </a:endParaRPr>
                    </a:p>
                  </a:txBody>
                  <a:tcPr marL="8715" marR="8715" marT="8715" marB="0" anchor="b"/>
                </a:tc>
                <a:tc>
                  <a:txBody>
                    <a:bodyPr/>
                    <a:lstStyle/>
                    <a:p>
                      <a:pPr algn="l" fontAlgn="b"/>
                      <a:r>
                        <a:rPr lang="en-US" sz="1400" u="none" strike="noStrike">
                          <a:effectLst/>
                        </a:rPr>
                        <a:t>Spark Fun</a:t>
                      </a:r>
                      <a:endParaRPr lang="en-US" sz="1400" b="0" i="0" u="none" strike="noStrike">
                        <a:effectLst/>
                        <a:latin typeface="Verdana" panose="020B0604030504040204" pitchFamily="34" charset="0"/>
                      </a:endParaRPr>
                    </a:p>
                  </a:txBody>
                  <a:tcPr marL="8715" marR="8715" marT="8715" marB="0" anchor="b"/>
                </a:tc>
                <a:extLst>
                  <a:ext uri="{0D108BD9-81ED-4DB2-BD59-A6C34878D82A}">
                    <a16:rowId xmlns:a16="http://schemas.microsoft.com/office/drawing/2014/main" val="3597881210"/>
                  </a:ext>
                </a:extLst>
              </a:tr>
              <a:tr h="287581">
                <a:tc>
                  <a:txBody>
                    <a:bodyPr/>
                    <a:lstStyle/>
                    <a:p>
                      <a:pPr algn="r" fontAlgn="b"/>
                      <a:r>
                        <a:rPr lang="en-US" sz="1400" u="none" strike="noStrike">
                          <a:effectLst/>
                        </a:rPr>
                        <a:t>6</a:t>
                      </a:r>
                      <a:endParaRPr lang="en-US" sz="1400" b="0" i="0" u="none" strike="noStrike">
                        <a:effectLst/>
                        <a:latin typeface="Verdana" panose="020B0604030504040204" pitchFamily="34" charset="0"/>
                      </a:endParaRPr>
                    </a:p>
                  </a:txBody>
                  <a:tcPr marL="8715" marR="8715" marT="8715" marB="0" anchor="b"/>
                </a:tc>
                <a:tc gridSpan="2">
                  <a:txBody>
                    <a:bodyPr/>
                    <a:lstStyle/>
                    <a:p>
                      <a:pPr algn="l" fontAlgn="b"/>
                      <a:r>
                        <a:rPr lang="en-US" sz="1400" u="none" strike="noStrike">
                          <a:effectLst/>
                        </a:rPr>
                        <a:t>Strap Hinges</a:t>
                      </a:r>
                      <a:endParaRPr lang="en-US" sz="1400" b="0" i="0" u="none" strike="noStrike">
                        <a:effectLst/>
                        <a:latin typeface="Verdana" panose="020B0604030504040204" pitchFamily="34" charset="0"/>
                      </a:endParaRPr>
                    </a:p>
                  </a:txBody>
                  <a:tcPr marL="8715" marR="8715" marT="8715" marB="0" anchor="b"/>
                </a:tc>
                <a:tc hMerge="1">
                  <a:txBody>
                    <a:bodyPr/>
                    <a:lstStyle/>
                    <a:p>
                      <a:pPr algn="l" fontAlgn="b"/>
                      <a:endParaRPr lang="en-US" sz="1400" b="0" i="0" u="none" strike="noStrike">
                        <a:effectLst/>
                        <a:latin typeface="Verdana" panose="020B0604030504040204" pitchFamily="34" charset="0"/>
                      </a:endParaRPr>
                    </a:p>
                  </a:txBody>
                  <a:tcPr marL="8715" marR="8715" marT="8715" marB="0" anchor="b"/>
                </a:tc>
                <a:tc>
                  <a:txBody>
                    <a:bodyPr/>
                    <a:lstStyle/>
                    <a:p>
                      <a:pPr algn="r" fontAlgn="b"/>
                      <a:r>
                        <a:rPr lang="en-US" sz="1400" u="none" strike="noStrike">
                          <a:effectLst/>
                        </a:rPr>
                        <a:t>12</a:t>
                      </a:r>
                      <a:endParaRPr lang="en-US" sz="1400" b="0" i="0" u="none" strike="noStrike">
                        <a:effectLst/>
                        <a:latin typeface="Verdana" panose="020B0604030504040204" pitchFamily="34" charset="0"/>
                      </a:endParaRPr>
                    </a:p>
                  </a:txBody>
                  <a:tcPr marL="8715" marR="8715" marT="8715" marB="0" anchor="b"/>
                </a:tc>
                <a:tc>
                  <a:txBody>
                    <a:bodyPr/>
                    <a:lstStyle/>
                    <a:p>
                      <a:pPr algn="l" fontAlgn="b"/>
                      <a:r>
                        <a:rPr lang="en-US" sz="1400" u="none" strike="noStrike">
                          <a:effectLst/>
                        </a:rPr>
                        <a:t>Make conneciton with motor and Plates</a:t>
                      </a:r>
                      <a:endParaRPr lang="en-US" sz="1400" b="0" i="0" u="none" strike="noStrike">
                        <a:effectLst/>
                        <a:latin typeface="Verdana" panose="020B0604030504040204" pitchFamily="34" charset="0"/>
                      </a:endParaRPr>
                    </a:p>
                  </a:txBody>
                  <a:tcPr marL="8715" marR="8715" marT="8715" marB="0" anchor="b"/>
                </a:tc>
                <a:tc>
                  <a:txBody>
                    <a:bodyPr/>
                    <a:lstStyle/>
                    <a:p>
                      <a:pPr algn="l" fontAlgn="b"/>
                      <a:r>
                        <a:rPr lang="en-US" sz="1400" u="none" strike="noStrike">
                          <a:effectLst/>
                        </a:rPr>
                        <a:t>Put on the joints</a:t>
                      </a:r>
                      <a:endParaRPr lang="en-US" sz="1400" b="0" i="0" u="none" strike="noStrike">
                        <a:effectLst/>
                        <a:latin typeface="Verdana" panose="020B0604030504040204" pitchFamily="34" charset="0"/>
                      </a:endParaRPr>
                    </a:p>
                  </a:txBody>
                  <a:tcPr marL="8715" marR="8715" marT="8715" marB="0" anchor="b"/>
                </a:tc>
                <a:tc>
                  <a:txBody>
                    <a:bodyPr/>
                    <a:lstStyle/>
                    <a:p>
                      <a:pPr algn="l" fontAlgn="b"/>
                      <a:r>
                        <a:rPr lang="en-US" sz="1400" u="none" strike="noStrike">
                          <a:effectLst/>
                        </a:rPr>
                        <a:t>Steel</a:t>
                      </a:r>
                      <a:endParaRPr lang="en-US" sz="1400" b="0" i="0" u="none" strike="noStrike">
                        <a:effectLst/>
                        <a:latin typeface="Verdana" panose="020B0604030504040204" pitchFamily="34" charset="0"/>
                      </a:endParaRPr>
                    </a:p>
                  </a:txBody>
                  <a:tcPr marL="8715" marR="8715" marT="8715" marB="0" anchor="b"/>
                </a:tc>
                <a:tc>
                  <a:txBody>
                    <a:bodyPr/>
                    <a:lstStyle/>
                    <a:p>
                      <a:pPr algn="l" fontAlgn="b"/>
                      <a:r>
                        <a:rPr lang="en-US" sz="1400" u="none" strike="noStrike">
                          <a:effectLst/>
                        </a:rPr>
                        <a:t>2 in x 4 in</a:t>
                      </a:r>
                      <a:endParaRPr lang="en-US" sz="1400" b="0" i="0" u="none" strike="noStrike">
                        <a:effectLst/>
                        <a:latin typeface="Verdana" panose="020B0604030504040204" pitchFamily="34" charset="0"/>
                      </a:endParaRPr>
                    </a:p>
                  </a:txBody>
                  <a:tcPr marL="8715" marR="8715" marT="8715" marB="0" anchor="b"/>
                </a:tc>
                <a:tc>
                  <a:txBody>
                    <a:bodyPr/>
                    <a:lstStyle/>
                    <a:p>
                      <a:pPr algn="r" fontAlgn="b"/>
                      <a:r>
                        <a:rPr lang="en-US" sz="1400" u="none" strike="noStrike">
                          <a:effectLst/>
                        </a:rPr>
                        <a:t>$26.28 </a:t>
                      </a:r>
                      <a:endParaRPr lang="en-US" sz="1400" b="0" i="0" u="none" strike="noStrike">
                        <a:effectLst/>
                        <a:latin typeface="Verdana" panose="020B0604030504040204" pitchFamily="34" charset="0"/>
                      </a:endParaRPr>
                    </a:p>
                  </a:txBody>
                  <a:tcPr marL="8715" marR="8715" marT="8715" marB="0" anchor="b"/>
                </a:tc>
                <a:tc>
                  <a:txBody>
                    <a:bodyPr/>
                    <a:lstStyle/>
                    <a:p>
                      <a:pPr algn="l" fontAlgn="b"/>
                      <a:r>
                        <a:rPr lang="en-US" sz="1400" u="none" strike="noStrike">
                          <a:effectLst/>
                        </a:rPr>
                        <a:t>Ebay</a:t>
                      </a:r>
                      <a:endParaRPr lang="en-US" sz="1400" b="0" i="0" u="none" strike="noStrike">
                        <a:effectLst/>
                        <a:latin typeface="Verdana" panose="020B0604030504040204" pitchFamily="34" charset="0"/>
                      </a:endParaRPr>
                    </a:p>
                  </a:txBody>
                  <a:tcPr marL="8715" marR="8715" marT="8715" marB="0" anchor="b"/>
                </a:tc>
                <a:extLst>
                  <a:ext uri="{0D108BD9-81ED-4DB2-BD59-A6C34878D82A}">
                    <a16:rowId xmlns:a16="http://schemas.microsoft.com/office/drawing/2014/main" val="793195235"/>
                  </a:ext>
                </a:extLst>
              </a:tr>
              <a:tr h="287581">
                <a:tc>
                  <a:txBody>
                    <a:bodyPr/>
                    <a:lstStyle/>
                    <a:p>
                      <a:pPr algn="r" fontAlgn="b"/>
                      <a:r>
                        <a:rPr lang="en-US" sz="1400" u="none" strike="noStrike">
                          <a:effectLst/>
                        </a:rPr>
                        <a:t>7</a:t>
                      </a:r>
                      <a:endParaRPr lang="en-US" sz="1400" b="0" i="0" u="none" strike="noStrike">
                        <a:effectLst/>
                        <a:latin typeface="Verdana" panose="020B0604030504040204" pitchFamily="34" charset="0"/>
                      </a:endParaRPr>
                    </a:p>
                  </a:txBody>
                  <a:tcPr marL="8715" marR="8715" marT="8715" marB="0" anchor="b"/>
                </a:tc>
                <a:tc gridSpan="2">
                  <a:txBody>
                    <a:bodyPr/>
                    <a:lstStyle/>
                    <a:p>
                      <a:pPr algn="l" fontAlgn="b"/>
                      <a:r>
                        <a:rPr lang="en-US" sz="1400" u="none" strike="noStrike">
                          <a:effectLst/>
                        </a:rPr>
                        <a:t>High gloss Tape</a:t>
                      </a:r>
                      <a:endParaRPr lang="en-US" sz="1400" b="0" i="0" u="none" strike="noStrike">
                        <a:effectLst/>
                        <a:latin typeface="Verdana" panose="020B0604030504040204" pitchFamily="34" charset="0"/>
                      </a:endParaRPr>
                    </a:p>
                  </a:txBody>
                  <a:tcPr marL="8715" marR="8715" marT="8715" marB="0" anchor="b"/>
                </a:tc>
                <a:tc hMerge="1">
                  <a:txBody>
                    <a:bodyPr/>
                    <a:lstStyle/>
                    <a:p>
                      <a:pPr algn="l" fontAlgn="b"/>
                      <a:endParaRPr lang="en-US" sz="1400" b="0" i="0" u="none" strike="noStrike">
                        <a:effectLst/>
                        <a:latin typeface="Verdana" panose="020B0604030504040204" pitchFamily="34" charset="0"/>
                      </a:endParaRPr>
                    </a:p>
                  </a:txBody>
                  <a:tcPr marL="8715" marR="8715" marT="8715" marB="0" anchor="b"/>
                </a:tc>
                <a:tc>
                  <a:txBody>
                    <a:bodyPr/>
                    <a:lstStyle/>
                    <a:p>
                      <a:pPr algn="r" fontAlgn="b"/>
                      <a:r>
                        <a:rPr lang="en-US" sz="1400" u="none" strike="noStrike">
                          <a:effectLst/>
                        </a:rPr>
                        <a:t>1</a:t>
                      </a:r>
                      <a:endParaRPr lang="en-US" sz="1400" b="0" i="0" u="none" strike="noStrike">
                        <a:effectLst/>
                        <a:latin typeface="Verdana" panose="020B0604030504040204" pitchFamily="34" charset="0"/>
                      </a:endParaRPr>
                    </a:p>
                  </a:txBody>
                  <a:tcPr marL="8715" marR="8715" marT="8715" marB="0" anchor="b"/>
                </a:tc>
                <a:tc>
                  <a:txBody>
                    <a:bodyPr/>
                    <a:lstStyle/>
                    <a:p>
                      <a:pPr algn="l" fontAlgn="b"/>
                      <a:r>
                        <a:rPr lang="en-US" sz="1400" u="none" strike="noStrike">
                          <a:effectLst/>
                        </a:rPr>
                        <a:t>To hold the items on the board</a:t>
                      </a:r>
                      <a:endParaRPr lang="en-US" sz="1400" b="0" i="0" u="none" strike="noStrike">
                        <a:effectLst/>
                        <a:latin typeface="Verdana" panose="020B0604030504040204" pitchFamily="34" charset="0"/>
                      </a:endParaRPr>
                    </a:p>
                  </a:txBody>
                  <a:tcPr marL="8715" marR="8715" marT="8715" marB="0" anchor="b"/>
                </a:tc>
                <a:tc>
                  <a:txBody>
                    <a:bodyPr/>
                    <a:lstStyle/>
                    <a:p>
                      <a:pPr algn="l" fontAlgn="b"/>
                      <a:r>
                        <a:rPr lang="en-US" sz="1400" u="none" strike="noStrike">
                          <a:effectLst/>
                        </a:rPr>
                        <a:t>Grip all the parts over the robot</a:t>
                      </a:r>
                      <a:endParaRPr lang="en-US" sz="1400" b="0" i="0" u="none" strike="noStrike">
                        <a:effectLst/>
                        <a:latin typeface="Verdana" panose="020B0604030504040204" pitchFamily="34" charset="0"/>
                      </a:endParaRPr>
                    </a:p>
                  </a:txBody>
                  <a:tcPr marL="8715" marR="8715" marT="8715" marB="0" anchor="b"/>
                </a:tc>
                <a:tc>
                  <a:txBody>
                    <a:bodyPr/>
                    <a:lstStyle/>
                    <a:p>
                      <a:pPr algn="l" fontAlgn="b"/>
                      <a:r>
                        <a:rPr lang="en-US" sz="1400" u="none" strike="noStrike">
                          <a:effectLst/>
                        </a:rPr>
                        <a:t>Vinyl PVC</a:t>
                      </a:r>
                      <a:endParaRPr lang="en-US" sz="1400" b="0" i="0" u="none" strike="noStrike">
                        <a:effectLst/>
                        <a:latin typeface="Verdana" panose="020B0604030504040204" pitchFamily="34" charset="0"/>
                      </a:endParaRPr>
                    </a:p>
                  </a:txBody>
                  <a:tcPr marL="8715" marR="8715" marT="8715" marB="0" anchor="b"/>
                </a:tc>
                <a:tc>
                  <a:txBody>
                    <a:bodyPr/>
                    <a:lstStyle/>
                    <a:p>
                      <a:pPr algn="l" fontAlgn="b"/>
                      <a:r>
                        <a:rPr lang="en-US" sz="1400" u="none" strike="noStrike">
                          <a:effectLst/>
                        </a:rPr>
                        <a:t>4 x 2 in</a:t>
                      </a:r>
                      <a:endParaRPr lang="en-US" sz="1400" b="0" i="0" u="none" strike="noStrike">
                        <a:effectLst/>
                        <a:latin typeface="Verdana" panose="020B0604030504040204" pitchFamily="34" charset="0"/>
                      </a:endParaRPr>
                    </a:p>
                  </a:txBody>
                  <a:tcPr marL="8715" marR="8715" marT="8715" marB="0" anchor="b"/>
                </a:tc>
                <a:tc>
                  <a:txBody>
                    <a:bodyPr/>
                    <a:lstStyle/>
                    <a:p>
                      <a:pPr algn="r" fontAlgn="b"/>
                      <a:r>
                        <a:rPr lang="en-US" sz="1400" u="none" strike="noStrike">
                          <a:effectLst/>
                        </a:rPr>
                        <a:t>$139.49 </a:t>
                      </a:r>
                      <a:endParaRPr lang="en-US" sz="1400" b="0" i="0" u="none" strike="noStrike">
                        <a:effectLst/>
                        <a:latin typeface="Verdana" panose="020B0604030504040204" pitchFamily="34" charset="0"/>
                      </a:endParaRPr>
                    </a:p>
                  </a:txBody>
                  <a:tcPr marL="8715" marR="8715" marT="8715" marB="0" anchor="b"/>
                </a:tc>
                <a:tc>
                  <a:txBody>
                    <a:bodyPr/>
                    <a:lstStyle/>
                    <a:p>
                      <a:pPr algn="l" fontAlgn="b"/>
                      <a:r>
                        <a:rPr lang="en-US" sz="1400" u="none" strike="noStrike">
                          <a:effectLst/>
                        </a:rPr>
                        <a:t>Ebay</a:t>
                      </a:r>
                      <a:endParaRPr lang="en-US" sz="1400" b="0" i="0" u="none" strike="noStrike">
                        <a:effectLst/>
                        <a:latin typeface="Verdana" panose="020B0604030504040204" pitchFamily="34" charset="0"/>
                      </a:endParaRPr>
                    </a:p>
                  </a:txBody>
                  <a:tcPr marL="8715" marR="8715" marT="8715" marB="0" anchor="b"/>
                </a:tc>
                <a:extLst>
                  <a:ext uri="{0D108BD9-81ED-4DB2-BD59-A6C34878D82A}">
                    <a16:rowId xmlns:a16="http://schemas.microsoft.com/office/drawing/2014/main" val="2075154995"/>
                  </a:ext>
                </a:extLst>
              </a:tr>
              <a:tr h="148148">
                <a:tc>
                  <a:txBody>
                    <a:bodyPr/>
                    <a:lstStyle/>
                    <a:p>
                      <a:pPr algn="r" fontAlgn="b"/>
                      <a:r>
                        <a:rPr lang="en-US" sz="1400" u="none" strike="noStrike">
                          <a:effectLst/>
                        </a:rPr>
                        <a:t>8</a:t>
                      </a:r>
                      <a:endParaRPr lang="en-US" sz="1400" b="0" i="0" u="none" strike="noStrike">
                        <a:effectLst/>
                        <a:latin typeface="Verdana" panose="020B0604030504040204" pitchFamily="34" charset="0"/>
                      </a:endParaRPr>
                    </a:p>
                  </a:txBody>
                  <a:tcPr marL="8715" marR="8715" marT="8715" marB="0" anchor="b"/>
                </a:tc>
                <a:tc gridSpan="2">
                  <a:txBody>
                    <a:bodyPr/>
                    <a:lstStyle/>
                    <a:p>
                      <a:pPr algn="l" fontAlgn="b"/>
                      <a:r>
                        <a:rPr lang="en-US" sz="1400" u="none" strike="noStrike">
                          <a:effectLst/>
                        </a:rPr>
                        <a:t>Screws</a:t>
                      </a:r>
                      <a:endParaRPr lang="en-US" sz="1400" b="0" i="0" u="none" strike="noStrike">
                        <a:effectLst/>
                        <a:latin typeface="Verdana" panose="020B0604030504040204" pitchFamily="34" charset="0"/>
                      </a:endParaRPr>
                    </a:p>
                  </a:txBody>
                  <a:tcPr marL="8715" marR="8715" marT="8715" marB="0" anchor="b"/>
                </a:tc>
                <a:tc hMerge="1">
                  <a:txBody>
                    <a:bodyPr/>
                    <a:lstStyle/>
                    <a:p>
                      <a:pPr algn="l" fontAlgn="b"/>
                      <a:endParaRPr lang="en-US" sz="1400" b="0" i="0" u="none" strike="noStrike">
                        <a:effectLst/>
                        <a:latin typeface="Verdana" panose="020B0604030504040204" pitchFamily="34" charset="0"/>
                      </a:endParaRPr>
                    </a:p>
                  </a:txBody>
                  <a:tcPr marL="8715" marR="8715" marT="8715" marB="0" anchor="b"/>
                </a:tc>
                <a:tc>
                  <a:txBody>
                    <a:bodyPr/>
                    <a:lstStyle/>
                    <a:p>
                      <a:pPr algn="r" fontAlgn="b"/>
                      <a:r>
                        <a:rPr lang="en-US" sz="1400" u="none" strike="noStrike">
                          <a:effectLst/>
                        </a:rPr>
                        <a:t>50</a:t>
                      </a:r>
                      <a:endParaRPr lang="en-US" sz="1400" b="0" i="0" u="none" strike="noStrike">
                        <a:effectLst/>
                        <a:latin typeface="Verdana" panose="020B0604030504040204" pitchFamily="34" charset="0"/>
                      </a:endParaRPr>
                    </a:p>
                  </a:txBody>
                  <a:tcPr marL="8715" marR="8715" marT="8715" marB="0" anchor="b"/>
                </a:tc>
                <a:tc>
                  <a:txBody>
                    <a:bodyPr/>
                    <a:lstStyle/>
                    <a:p>
                      <a:pPr algn="l" fontAlgn="b"/>
                      <a:r>
                        <a:rPr lang="en-US" sz="1400" u="none" strike="noStrike">
                          <a:effectLst/>
                        </a:rPr>
                        <a:t>Make the connections </a:t>
                      </a:r>
                      <a:endParaRPr lang="en-US" sz="1400" b="0" i="0" u="none" strike="noStrike">
                        <a:effectLst/>
                        <a:latin typeface="Verdana" panose="020B0604030504040204" pitchFamily="34" charset="0"/>
                      </a:endParaRPr>
                    </a:p>
                  </a:txBody>
                  <a:tcPr marL="8715" marR="8715" marT="8715" marB="0" anchor="b"/>
                </a:tc>
                <a:tc>
                  <a:txBody>
                    <a:bodyPr/>
                    <a:lstStyle/>
                    <a:p>
                      <a:pPr algn="l" fontAlgn="b"/>
                      <a:r>
                        <a:rPr lang="en-US" sz="1400" u="none" strike="noStrike">
                          <a:effectLst/>
                        </a:rPr>
                        <a:t>Hold the joints with hinges</a:t>
                      </a:r>
                      <a:endParaRPr lang="en-US" sz="1400" b="0" i="0" u="none" strike="noStrike">
                        <a:effectLst/>
                        <a:latin typeface="Verdana" panose="020B0604030504040204" pitchFamily="34" charset="0"/>
                      </a:endParaRPr>
                    </a:p>
                  </a:txBody>
                  <a:tcPr marL="8715" marR="8715" marT="8715" marB="0" anchor="b"/>
                </a:tc>
                <a:tc>
                  <a:txBody>
                    <a:bodyPr/>
                    <a:lstStyle/>
                    <a:p>
                      <a:pPr algn="l" fontAlgn="b"/>
                      <a:r>
                        <a:rPr lang="en-US" sz="1400" u="none" strike="noStrike">
                          <a:effectLst/>
                        </a:rPr>
                        <a:t>Steel</a:t>
                      </a:r>
                      <a:endParaRPr lang="en-US" sz="1400" b="0" i="0" u="none" strike="noStrike">
                        <a:effectLst/>
                        <a:latin typeface="Verdana" panose="020B0604030504040204" pitchFamily="34" charset="0"/>
                      </a:endParaRPr>
                    </a:p>
                  </a:txBody>
                  <a:tcPr marL="8715" marR="8715" marT="8715" marB="0" anchor="b"/>
                </a:tc>
                <a:tc>
                  <a:txBody>
                    <a:bodyPr/>
                    <a:lstStyle/>
                    <a:p>
                      <a:pPr algn="l" fontAlgn="b"/>
                      <a:r>
                        <a:rPr lang="en-US" sz="1400" u="none" strike="noStrike">
                          <a:effectLst/>
                        </a:rPr>
                        <a:t>0.5 x 0.1 in</a:t>
                      </a:r>
                      <a:endParaRPr lang="en-US" sz="1400" b="0" i="0" u="none" strike="noStrike">
                        <a:effectLst/>
                        <a:latin typeface="Verdana" panose="020B0604030504040204" pitchFamily="34" charset="0"/>
                      </a:endParaRPr>
                    </a:p>
                  </a:txBody>
                  <a:tcPr marL="8715" marR="8715" marT="8715" marB="0" anchor="b"/>
                </a:tc>
                <a:tc>
                  <a:txBody>
                    <a:bodyPr/>
                    <a:lstStyle/>
                    <a:p>
                      <a:pPr algn="r" fontAlgn="b"/>
                      <a:r>
                        <a:rPr lang="en-US" sz="1400" u="none" strike="noStrike">
                          <a:effectLst/>
                        </a:rPr>
                        <a:t>$1.14 </a:t>
                      </a:r>
                      <a:endParaRPr lang="en-US" sz="1400" b="0" i="0" u="none" strike="noStrike">
                        <a:effectLst/>
                        <a:latin typeface="Verdana" panose="020B0604030504040204" pitchFamily="34" charset="0"/>
                      </a:endParaRPr>
                    </a:p>
                  </a:txBody>
                  <a:tcPr marL="8715" marR="8715" marT="8715" marB="0" anchor="b"/>
                </a:tc>
                <a:tc>
                  <a:txBody>
                    <a:bodyPr/>
                    <a:lstStyle/>
                    <a:p>
                      <a:pPr algn="l" fontAlgn="b"/>
                      <a:r>
                        <a:rPr lang="en-US" sz="1400" u="none" strike="noStrike">
                          <a:effectLst/>
                        </a:rPr>
                        <a:t>Ebay</a:t>
                      </a:r>
                      <a:endParaRPr lang="en-US" sz="1400" b="0" i="0" u="none" strike="noStrike">
                        <a:effectLst/>
                        <a:latin typeface="Verdana" panose="020B0604030504040204" pitchFamily="34" charset="0"/>
                      </a:endParaRPr>
                    </a:p>
                  </a:txBody>
                  <a:tcPr marL="8715" marR="8715" marT="8715" marB="0" anchor="b"/>
                </a:tc>
                <a:extLst>
                  <a:ext uri="{0D108BD9-81ED-4DB2-BD59-A6C34878D82A}">
                    <a16:rowId xmlns:a16="http://schemas.microsoft.com/office/drawing/2014/main" val="3978985800"/>
                  </a:ext>
                </a:extLst>
              </a:tr>
              <a:tr h="287581">
                <a:tc>
                  <a:txBody>
                    <a:bodyPr/>
                    <a:lstStyle/>
                    <a:p>
                      <a:pPr algn="r" fontAlgn="b"/>
                      <a:r>
                        <a:rPr lang="en-US" sz="1400" u="none" strike="noStrike">
                          <a:effectLst/>
                        </a:rPr>
                        <a:t>9</a:t>
                      </a:r>
                      <a:endParaRPr lang="en-US" sz="1400" b="0" i="0" u="none" strike="noStrike">
                        <a:effectLst/>
                        <a:latin typeface="Verdana" panose="020B0604030504040204" pitchFamily="34" charset="0"/>
                      </a:endParaRPr>
                    </a:p>
                  </a:txBody>
                  <a:tcPr marL="8715" marR="8715" marT="8715" marB="0" anchor="b"/>
                </a:tc>
                <a:tc gridSpan="2">
                  <a:txBody>
                    <a:bodyPr/>
                    <a:lstStyle/>
                    <a:p>
                      <a:pPr algn="l" fontAlgn="b"/>
                      <a:r>
                        <a:rPr lang="en-US" sz="1400" u="none" strike="noStrike">
                          <a:effectLst/>
                        </a:rPr>
                        <a:t>Battery</a:t>
                      </a:r>
                      <a:endParaRPr lang="en-US" sz="1400" b="0" i="0" u="none" strike="noStrike">
                        <a:effectLst/>
                        <a:latin typeface="Verdana" panose="020B0604030504040204" pitchFamily="34" charset="0"/>
                      </a:endParaRPr>
                    </a:p>
                  </a:txBody>
                  <a:tcPr marL="8715" marR="8715" marT="8715" marB="0" anchor="b"/>
                </a:tc>
                <a:tc hMerge="1">
                  <a:txBody>
                    <a:bodyPr/>
                    <a:lstStyle/>
                    <a:p>
                      <a:pPr algn="l" fontAlgn="b"/>
                      <a:endParaRPr lang="en-US" sz="1400" b="0" i="0" u="none" strike="noStrike">
                        <a:effectLst/>
                        <a:latin typeface="Verdana" panose="020B0604030504040204" pitchFamily="34" charset="0"/>
                      </a:endParaRPr>
                    </a:p>
                  </a:txBody>
                  <a:tcPr marL="8715" marR="8715" marT="8715" marB="0" anchor="b"/>
                </a:tc>
                <a:tc>
                  <a:txBody>
                    <a:bodyPr/>
                    <a:lstStyle/>
                    <a:p>
                      <a:pPr algn="r" fontAlgn="b"/>
                      <a:r>
                        <a:rPr lang="en-US" sz="1400" u="none" strike="noStrike">
                          <a:effectLst/>
                        </a:rPr>
                        <a:t>2</a:t>
                      </a:r>
                      <a:endParaRPr lang="en-US" sz="1400" b="0" i="0" u="none" strike="noStrike">
                        <a:effectLst/>
                        <a:latin typeface="Verdana" panose="020B0604030504040204" pitchFamily="34" charset="0"/>
                      </a:endParaRPr>
                    </a:p>
                  </a:txBody>
                  <a:tcPr marL="8715" marR="8715" marT="8715" marB="0" anchor="b"/>
                </a:tc>
                <a:tc>
                  <a:txBody>
                    <a:bodyPr/>
                    <a:lstStyle/>
                    <a:p>
                      <a:pPr algn="l" fontAlgn="b"/>
                      <a:r>
                        <a:rPr lang="en-US" sz="1400" u="none" strike="noStrike">
                          <a:effectLst/>
                        </a:rPr>
                        <a:t>Provide power to arduino and motors</a:t>
                      </a:r>
                      <a:endParaRPr lang="en-US" sz="1400" b="0" i="0" u="none" strike="noStrike">
                        <a:effectLst/>
                        <a:latin typeface="Verdana" panose="020B0604030504040204" pitchFamily="34" charset="0"/>
                      </a:endParaRPr>
                    </a:p>
                  </a:txBody>
                  <a:tcPr marL="8715" marR="8715" marT="8715" marB="0" anchor="b"/>
                </a:tc>
                <a:tc>
                  <a:txBody>
                    <a:bodyPr/>
                    <a:lstStyle/>
                    <a:p>
                      <a:pPr algn="l" fontAlgn="b"/>
                      <a:r>
                        <a:rPr lang="en-US" sz="1400" u="none" strike="noStrike">
                          <a:effectLst/>
                        </a:rPr>
                        <a:t>Generate the electricity from storage</a:t>
                      </a:r>
                      <a:endParaRPr lang="en-US" sz="1400" b="0" i="0" u="none" strike="noStrike">
                        <a:effectLst/>
                        <a:latin typeface="Verdana" panose="020B0604030504040204" pitchFamily="34" charset="0"/>
                      </a:endParaRPr>
                    </a:p>
                  </a:txBody>
                  <a:tcPr marL="8715" marR="8715" marT="8715" marB="0" anchor="b"/>
                </a:tc>
                <a:tc>
                  <a:txBody>
                    <a:bodyPr/>
                    <a:lstStyle/>
                    <a:p>
                      <a:pPr algn="l" fontAlgn="b"/>
                      <a:r>
                        <a:rPr lang="en-US" sz="1400" u="none" strike="noStrike">
                          <a:effectLst/>
                        </a:rPr>
                        <a:t>Li-Ion</a:t>
                      </a:r>
                      <a:endParaRPr lang="en-US" sz="1400" b="0" i="0" u="none" strike="noStrike">
                        <a:effectLst/>
                        <a:latin typeface="Verdana" panose="020B0604030504040204" pitchFamily="34" charset="0"/>
                      </a:endParaRPr>
                    </a:p>
                  </a:txBody>
                  <a:tcPr marL="8715" marR="8715" marT="8715" marB="0" anchor="b"/>
                </a:tc>
                <a:tc>
                  <a:txBody>
                    <a:bodyPr/>
                    <a:lstStyle/>
                    <a:p>
                      <a:pPr algn="l" fontAlgn="b"/>
                      <a:r>
                        <a:rPr lang="en-US" sz="1400" u="none" strike="noStrike">
                          <a:effectLst/>
                        </a:rPr>
                        <a:t>4 x 2 in</a:t>
                      </a:r>
                      <a:endParaRPr lang="en-US" sz="1400" b="0" i="0" u="none" strike="noStrike">
                        <a:effectLst/>
                        <a:latin typeface="Verdana" panose="020B0604030504040204" pitchFamily="34" charset="0"/>
                      </a:endParaRPr>
                    </a:p>
                  </a:txBody>
                  <a:tcPr marL="8715" marR="8715" marT="8715" marB="0" anchor="b"/>
                </a:tc>
                <a:tc>
                  <a:txBody>
                    <a:bodyPr/>
                    <a:lstStyle/>
                    <a:p>
                      <a:pPr algn="r" fontAlgn="b"/>
                      <a:r>
                        <a:rPr lang="en-US" sz="1400" u="none" strike="noStrike">
                          <a:effectLst/>
                        </a:rPr>
                        <a:t>$97.50 </a:t>
                      </a:r>
                      <a:endParaRPr lang="en-US" sz="1400" b="0" i="0" u="none" strike="noStrike">
                        <a:effectLst/>
                        <a:latin typeface="Verdana" panose="020B0604030504040204" pitchFamily="34" charset="0"/>
                      </a:endParaRPr>
                    </a:p>
                  </a:txBody>
                  <a:tcPr marL="8715" marR="8715" marT="8715" marB="0" anchor="b"/>
                </a:tc>
                <a:tc>
                  <a:txBody>
                    <a:bodyPr/>
                    <a:lstStyle/>
                    <a:p>
                      <a:pPr algn="l" fontAlgn="b"/>
                      <a:r>
                        <a:rPr lang="en-US" sz="1400" u="none" strike="noStrike" dirty="0" err="1">
                          <a:effectLst/>
                        </a:rPr>
                        <a:t>Ebay</a:t>
                      </a:r>
                      <a:endParaRPr lang="en-US" sz="1400" b="0" i="0" u="none" strike="noStrike" dirty="0">
                        <a:effectLst/>
                        <a:latin typeface="Verdana" panose="020B0604030504040204" pitchFamily="34" charset="0"/>
                      </a:endParaRPr>
                    </a:p>
                  </a:txBody>
                  <a:tcPr marL="8715" marR="8715" marT="8715" marB="0" anchor="b"/>
                </a:tc>
                <a:extLst>
                  <a:ext uri="{0D108BD9-81ED-4DB2-BD59-A6C34878D82A}">
                    <a16:rowId xmlns:a16="http://schemas.microsoft.com/office/drawing/2014/main" val="1393460614"/>
                  </a:ext>
                </a:extLst>
              </a:tr>
            </a:tbl>
          </a:graphicData>
        </a:graphic>
      </p:graphicFrame>
    </p:spTree>
    <p:extLst>
      <p:ext uri="{BB962C8B-B14F-4D97-AF65-F5344CB8AC3E}">
        <p14:creationId xmlns:p14="http://schemas.microsoft.com/office/powerpoint/2010/main" val="16613071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Bill of Materials</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061019654"/>
              </p:ext>
            </p:extLst>
          </p:nvPr>
        </p:nvGraphicFramePr>
        <p:xfrm>
          <a:off x="1407706" y="2286000"/>
          <a:ext cx="10102851" cy="953806"/>
        </p:xfrm>
        <a:graphic>
          <a:graphicData uri="http://schemas.openxmlformats.org/drawingml/2006/table">
            <a:tbl>
              <a:tblPr>
                <a:tableStyleId>{5C22544A-7EE6-4342-B048-85BDC9FD1C3A}</a:tableStyleId>
              </a:tblPr>
              <a:tblGrid>
                <a:gridCol w="173611">
                  <a:extLst>
                    <a:ext uri="{9D8B030D-6E8A-4147-A177-3AD203B41FA5}">
                      <a16:colId xmlns:a16="http://schemas.microsoft.com/office/drawing/2014/main" val="4035279217"/>
                    </a:ext>
                  </a:extLst>
                </a:gridCol>
                <a:gridCol w="236870">
                  <a:extLst>
                    <a:ext uri="{9D8B030D-6E8A-4147-A177-3AD203B41FA5}">
                      <a16:colId xmlns:a16="http://schemas.microsoft.com/office/drawing/2014/main" val="2193014653"/>
                    </a:ext>
                  </a:extLst>
                </a:gridCol>
                <a:gridCol w="745567">
                  <a:extLst>
                    <a:ext uri="{9D8B030D-6E8A-4147-A177-3AD203B41FA5}">
                      <a16:colId xmlns:a16="http://schemas.microsoft.com/office/drawing/2014/main" val="3920647778"/>
                    </a:ext>
                  </a:extLst>
                </a:gridCol>
                <a:gridCol w="276446">
                  <a:extLst>
                    <a:ext uri="{9D8B030D-6E8A-4147-A177-3AD203B41FA5}">
                      <a16:colId xmlns:a16="http://schemas.microsoft.com/office/drawing/2014/main" val="472896975"/>
                    </a:ext>
                  </a:extLst>
                </a:gridCol>
                <a:gridCol w="184380">
                  <a:extLst>
                    <a:ext uri="{9D8B030D-6E8A-4147-A177-3AD203B41FA5}">
                      <a16:colId xmlns:a16="http://schemas.microsoft.com/office/drawing/2014/main" val="3765501685"/>
                    </a:ext>
                  </a:extLst>
                </a:gridCol>
                <a:gridCol w="1817760">
                  <a:extLst>
                    <a:ext uri="{9D8B030D-6E8A-4147-A177-3AD203B41FA5}">
                      <a16:colId xmlns:a16="http://schemas.microsoft.com/office/drawing/2014/main" val="296774887"/>
                    </a:ext>
                  </a:extLst>
                </a:gridCol>
                <a:gridCol w="2286132">
                  <a:extLst>
                    <a:ext uri="{9D8B030D-6E8A-4147-A177-3AD203B41FA5}">
                      <a16:colId xmlns:a16="http://schemas.microsoft.com/office/drawing/2014/main" val="3122083145"/>
                    </a:ext>
                  </a:extLst>
                </a:gridCol>
                <a:gridCol w="765557">
                  <a:extLst>
                    <a:ext uri="{9D8B030D-6E8A-4147-A177-3AD203B41FA5}">
                      <a16:colId xmlns:a16="http://schemas.microsoft.com/office/drawing/2014/main" val="3705080376"/>
                    </a:ext>
                  </a:extLst>
                </a:gridCol>
                <a:gridCol w="1016560">
                  <a:extLst>
                    <a:ext uri="{9D8B030D-6E8A-4147-A177-3AD203B41FA5}">
                      <a16:colId xmlns:a16="http://schemas.microsoft.com/office/drawing/2014/main" val="595144197"/>
                    </a:ext>
                  </a:extLst>
                </a:gridCol>
                <a:gridCol w="978910">
                  <a:extLst>
                    <a:ext uri="{9D8B030D-6E8A-4147-A177-3AD203B41FA5}">
                      <a16:colId xmlns:a16="http://schemas.microsoft.com/office/drawing/2014/main" val="1179946298"/>
                    </a:ext>
                  </a:extLst>
                </a:gridCol>
                <a:gridCol w="1621058">
                  <a:extLst>
                    <a:ext uri="{9D8B030D-6E8A-4147-A177-3AD203B41FA5}">
                      <a16:colId xmlns:a16="http://schemas.microsoft.com/office/drawing/2014/main" val="2658317569"/>
                    </a:ext>
                  </a:extLst>
                </a:gridCol>
              </a:tblGrid>
              <a:tr h="148148">
                <a:tc gridSpan="11">
                  <a:txBody>
                    <a:bodyPr/>
                    <a:lstStyle/>
                    <a:p>
                      <a:pPr algn="ctr" fontAlgn="b"/>
                      <a:r>
                        <a:rPr lang="en-US" sz="1400" u="none" strike="noStrike" dirty="0">
                          <a:effectLst/>
                        </a:rPr>
                        <a:t>Bill of Materials</a:t>
                      </a:r>
                      <a:endParaRPr lang="en-US" sz="1400" b="1" i="0" u="none" strike="noStrike" dirty="0">
                        <a:effectLst/>
                        <a:latin typeface="Verdana" panose="020B0604030504040204" pitchFamily="34" charset="0"/>
                      </a:endParaRPr>
                    </a:p>
                  </a:txBody>
                  <a:tcPr marL="8436" marR="8436" marT="8715"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043907137"/>
                  </a:ext>
                </a:extLst>
              </a:tr>
              <a:tr h="148148">
                <a:tc gridSpan="2">
                  <a:txBody>
                    <a:bodyPr/>
                    <a:lstStyle/>
                    <a:p>
                      <a:pPr algn="l" fontAlgn="b"/>
                      <a:r>
                        <a:rPr lang="en-US" sz="1400" u="none" strike="noStrike" dirty="0">
                          <a:effectLst/>
                        </a:rPr>
                        <a:t> </a:t>
                      </a:r>
                      <a:endParaRPr lang="en-US" sz="1400" b="1" i="0" u="none" strike="noStrike" dirty="0">
                        <a:effectLst/>
                        <a:latin typeface="Verdana" panose="020B0604030504040204" pitchFamily="34" charset="0"/>
                      </a:endParaRPr>
                    </a:p>
                  </a:txBody>
                  <a:tcPr marL="8436" marR="8436" marT="8715" marB="0" anchor="b"/>
                </a:tc>
                <a:tc hMerge="1">
                  <a:txBody>
                    <a:bodyPr/>
                    <a:lstStyle/>
                    <a:p>
                      <a:endParaRPr lang="en-US"/>
                    </a:p>
                  </a:txBody>
                  <a:tcPr/>
                </a:tc>
                <a:tc>
                  <a:txBody>
                    <a:bodyPr/>
                    <a:lstStyle/>
                    <a:p>
                      <a:pPr algn="l" fontAlgn="b"/>
                      <a:r>
                        <a:rPr lang="en-US" sz="1400" u="none" strike="noStrike">
                          <a:effectLst/>
                        </a:rPr>
                        <a:t> </a:t>
                      </a:r>
                      <a:endParaRPr lang="en-US" sz="1400" b="1" i="0" u="none" strike="noStrike">
                        <a:effectLst/>
                        <a:latin typeface="Verdana" panose="020B0604030504040204" pitchFamily="34" charset="0"/>
                      </a:endParaRPr>
                    </a:p>
                  </a:txBody>
                  <a:tcPr marL="8436" marR="8436" marT="8715" marB="0" anchor="b"/>
                </a:tc>
                <a:tc>
                  <a:txBody>
                    <a:bodyPr/>
                    <a:lstStyle/>
                    <a:p>
                      <a:pPr algn="ctr" fontAlgn="b"/>
                      <a:r>
                        <a:rPr lang="en-US" sz="1400" u="none" strike="noStrike">
                          <a:effectLst/>
                        </a:rPr>
                        <a:t> </a:t>
                      </a:r>
                      <a:endParaRPr lang="en-US" sz="1400" b="0" i="0" u="none" strike="noStrike">
                        <a:effectLst/>
                        <a:latin typeface="Verdana" panose="020B0604030504040204" pitchFamily="34" charset="0"/>
                      </a:endParaRPr>
                    </a:p>
                  </a:txBody>
                  <a:tcPr marL="8436" marR="8436" marT="8715" marB="0" anchor="b"/>
                </a:tc>
                <a:tc gridSpan="2">
                  <a:txBody>
                    <a:bodyPr/>
                    <a:lstStyle/>
                    <a:p>
                      <a:pPr algn="ctr" fontAlgn="b"/>
                      <a:r>
                        <a:rPr lang="en-US" sz="1400" u="none" strike="noStrike">
                          <a:effectLst/>
                        </a:rPr>
                        <a:t> </a:t>
                      </a:r>
                      <a:endParaRPr lang="en-US" sz="1400" b="0" i="0" u="none" strike="noStrike">
                        <a:effectLst/>
                        <a:latin typeface="Verdana" panose="020B0604030504040204" pitchFamily="34" charset="0"/>
                      </a:endParaRPr>
                    </a:p>
                  </a:txBody>
                  <a:tcPr marL="8436" marR="8436" marT="8715" marB="0" anchor="b"/>
                </a:tc>
                <a:tc hMerge="1">
                  <a:txBody>
                    <a:bodyPr/>
                    <a:lstStyle/>
                    <a:p>
                      <a:endParaRPr lang="en-US"/>
                    </a:p>
                  </a:txBody>
                  <a:tcPr/>
                </a:tc>
                <a:tc gridSpan="5">
                  <a:txBody>
                    <a:bodyPr/>
                    <a:lstStyle/>
                    <a:p>
                      <a:pPr algn="ctr" fontAlgn="b"/>
                      <a:r>
                        <a:rPr lang="en-US" sz="1400" u="none" strike="noStrike">
                          <a:effectLst/>
                        </a:rPr>
                        <a:t> </a:t>
                      </a:r>
                      <a:endParaRPr lang="en-US" sz="1400" b="0" i="0" u="none" strike="noStrike">
                        <a:effectLst/>
                        <a:latin typeface="Verdana" panose="020B0604030504040204" pitchFamily="34" charset="0"/>
                      </a:endParaRPr>
                    </a:p>
                  </a:txBody>
                  <a:tcPr marL="8436" marR="8436" marT="8715"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495340616"/>
                  </a:ext>
                </a:extLst>
              </a:tr>
              <a:tr h="148148">
                <a:tc gridSpan="6">
                  <a:txBody>
                    <a:bodyPr/>
                    <a:lstStyle/>
                    <a:p>
                      <a:pPr algn="ctr" fontAlgn="b"/>
                      <a:r>
                        <a:rPr lang="en-US" sz="1400" u="none" strike="noStrike" dirty="0">
                          <a:effectLst/>
                        </a:rPr>
                        <a:t>Team</a:t>
                      </a:r>
                      <a:endParaRPr lang="en-US" sz="1400" b="1" i="0" u="none" strike="noStrike" dirty="0">
                        <a:effectLst/>
                        <a:latin typeface="Verdana" panose="020B0604030504040204" pitchFamily="34" charset="0"/>
                      </a:endParaRPr>
                    </a:p>
                  </a:txBody>
                  <a:tcPr marL="8436" marR="8436" marT="8715"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b"/>
                      <a:r>
                        <a:rPr lang="en-US" sz="1400" u="none" strike="noStrike">
                          <a:effectLst/>
                        </a:rPr>
                        <a:t> </a:t>
                      </a:r>
                      <a:endParaRPr lang="en-US" sz="1400" b="0" i="0" u="none" strike="noStrike">
                        <a:effectLst/>
                        <a:latin typeface="Verdana" panose="020B0604030504040204" pitchFamily="34" charset="0"/>
                      </a:endParaRPr>
                    </a:p>
                  </a:txBody>
                  <a:tcPr marL="8436" marR="8436" marT="8715"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10587941"/>
                  </a:ext>
                </a:extLst>
              </a:tr>
              <a:tr h="287581">
                <a:tc>
                  <a:txBody>
                    <a:bodyPr/>
                    <a:lstStyle/>
                    <a:p>
                      <a:pPr algn="l" fontAlgn="b"/>
                      <a:r>
                        <a:rPr lang="en-US" sz="1400" u="none" strike="noStrike" dirty="0" smtClean="0">
                          <a:effectLst/>
                        </a:rPr>
                        <a:t>#</a:t>
                      </a:r>
                      <a:endParaRPr lang="en-US" sz="1400" b="1" i="0" u="none" strike="noStrike" dirty="0">
                        <a:effectLst/>
                        <a:latin typeface="Verdana" panose="020B0604030504040204" pitchFamily="34" charset="0"/>
                      </a:endParaRPr>
                    </a:p>
                  </a:txBody>
                  <a:tcPr marL="8436" marR="8436" marT="8715" marB="0" anchor="b"/>
                </a:tc>
                <a:tc gridSpan="2">
                  <a:txBody>
                    <a:bodyPr/>
                    <a:lstStyle/>
                    <a:p>
                      <a:pPr algn="l" fontAlgn="b"/>
                      <a:r>
                        <a:rPr lang="en-US" sz="1400" u="none" strike="noStrike" dirty="0">
                          <a:effectLst/>
                        </a:rPr>
                        <a:t>Part Name</a:t>
                      </a:r>
                      <a:endParaRPr lang="en-US" sz="1400" b="1" i="0" u="none" strike="noStrike" dirty="0">
                        <a:effectLst/>
                        <a:latin typeface="Verdana" panose="020B0604030504040204" pitchFamily="34" charset="0"/>
                      </a:endParaRPr>
                    </a:p>
                  </a:txBody>
                  <a:tcPr marL="8436" marR="8436" marT="8715" marB="0" anchor="b"/>
                </a:tc>
                <a:tc hMerge="1">
                  <a:txBody>
                    <a:bodyPr/>
                    <a:lstStyle/>
                    <a:p>
                      <a:pPr algn="l" fontAlgn="b"/>
                      <a:endParaRPr lang="en-US" sz="1400" b="1" i="0" u="none" strike="noStrike" dirty="0">
                        <a:effectLst/>
                        <a:latin typeface="Verdana" panose="020B0604030504040204" pitchFamily="34" charset="0"/>
                      </a:endParaRPr>
                    </a:p>
                  </a:txBody>
                  <a:tcPr marL="8715" marR="8715" marT="8715" marB="0" anchor="b"/>
                </a:tc>
                <a:tc gridSpan="2">
                  <a:txBody>
                    <a:bodyPr/>
                    <a:lstStyle/>
                    <a:p>
                      <a:pPr algn="l" fontAlgn="b"/>
                      <a:r>
                        <a:rPr lang="en-US" sz="1400" u="none" strike="noStrike">
                          <a:effectLst/>
                        </a:rPr>
                        <a:t>Qty</a:t>
                      </a:r>
                      <a:endParaRPr lang="en-US" sz="1400" b="1" i="0" u="none" strike="noStrike">
                        <a:effectLst/>
                        <a:latin typeface="Verdana" panose="020B0604030504040204" pitchFamily="34" charset="0"/>
                      </a:endParaRPr>
                    </a:p>
                  </a:txBody>
                  <a:tcPr marL="8436" marR="8436" marT="8715" marB="0" anchor="b"/>
                </a:tc>
                <a:tc hMerge="1">
                  <a:txBody>
                    <a:bodyPr/>
                    <a:lstStyle/>
                    <a:p>
                      <a:pPr algn="l" fontAlgn="b"/>
                      <a:endParaRPr lang="en-US" sz="1400" b="1" i="0" u="none" strike="noStrike" dirty="0">
                        <a:effectLst/>
                        <a:latin typeface="Verdana" panose="020B0604030504040204" pitchFamily="34" charset="0"/>
                      </a:endParaRPr>
                    </a:p>
                  </a:txBody>
                  <a:tcPr marL="8715" marR="8715" marT="8715" marB="0" anchor="b"/>
                </a:tc>
                <a:tc>
                  <a:txBody>
                    <a:bodyPr/>
                    <a:lstStyle/>
                    <a:p>
                      <a:pPr algn="l" fontAlgn="b"/>
                      <a:r>
                        <a:rPr lang="en-US" sz="1400" u="none" strike="noStrike" dirty="0">
                          <a:effectLst/>
                        </a:rPr>
                        <a:t>Description</a:t>
                      </a:r>
                      <a:endParaRPr lang="en-US" sz="1400" b="1" i="0" u="none" strike="noStrike" dirty="0">
                        <a:effectLst/>
                        <a:latin typeface="Verdana" panose="020B0604030504040204" pitchFamily="34" charset="0"/>
                      </a:endParaRPr>
                    </a:p>
                  </a:txBody>
                  <a:tcPr marL="8436" marR="8436" marT="8715" marB="0" anchor="b"/>
                </a:tc>
                <a:tc>
                  <a:txBody>
                    <a:bodyPr/>
                    <a:lstStyle/>
                    <a:p>
                      <a:pPr algn="l" fontAlgn="b"/>
                      <a:r>
                        <a:rPr lang="en-US" sz="1400" u="none" strike="noStrike">
                          <a:effectLst/>
                        </a:rPr>
                        <a:t>Functions</a:t>
                      </a:r>
                      <a:endParaRPr lang="en-US" sz="1400" b="1" i="0" u="none" strike="noStrike">
                        <a:effectLst/>
                        <a:latin typeface="Verdana" panose="020B0604030504040204" pitchFamily="34" charset="0"/>
                      </a:endParaRPr>
                    </a:p>
                  </a:txBody>
                  <a:tcPr marL="8436" marR="8436" marT="8715" marB="0" anchor="b"/>
                </a:tc>
                <a:tc>
                  <a:txBody>
                    <a:bodyPr/>
                    <a:lstStyle/>
                    <a:p>
                      <a:pPr algn="l" fontAlgn="b"/>
                      <a:r>
                        <a:rPr lang="en-US" sz="1400" u="none" strike="noStrike">
                          <a:effectLst/>
                        </a:rPr>
                        <a:t>Material</a:t>
                      </a:r>
                      <a:endParaRPr lang="en-US" sz="1400" b="1" i="0" u="none" strike="noStrike">
                        <a:effectLst/>
                        <a:latin typeface="Verdana" panose="020B0604030504040204" pitchFamily="34" charset="0"/>
                      </a:endParaRPr>
                    </a:p>
                  </a:txBody>
                  <a:tcPr marL="8436" marR="8436" marT="8715" marB="0" anchor="b"/>
                </a:tc>
                <a:tc>
                  <a:txBody>
                    <a:bodyPr/>
                    <a:lstStyle/>
                    <a:p>
                      <a:pPr algn="l" fontAlgn="b"/>
                      <a:r>
                        <a:rPr lang="en-US" sz="1400" u="none" strike="noStrike">
                          <a:effectLst/>
                        </a:rPr>
                        <a:t>Dimensions</a:t>
                      </a:r>
                      <a:endParaRPr lang="en-US" sz="1400" b="1" i="0" u="none" strike="noStrike">
                        <a:effectLst/>
                        <a:latin typeface="Verdana" panose="020B0604030504040204" pitchFamily="34" charset="0"/>
                      </a:endParaRPr>
                    </a:p>
                  </a:txBody>
                  <a:tcPr marL="8436" marR="8436" marT="8715" marB="0" anchor="b"/>
                </a:tc>
                <a:tc>
                  <a:txBody>
                    <a:bodyPr/>
                    <a:lstStyle/>
                    <a:p>
                      <a:pPr algn="l" fontAlgn="b"/>
                      <a:r>
                        <a:rPr lang="en-US" sz="1400" u="none" strike="noStrike">
                          <a:effectLst/>
                        </a:rPr>
                        <a:t>Cost</a:t>
                      </a:r>
                      <a:endParaRPr lang="en-US" sz="1400" b="1" i="0" u="none" strike="noStrike">
                        <a:effectLst/>
                        <a:latin typeface="Verdana" panose="020B0604030504040204" pitchFamily="34" charset="0"/>
                      </a:endParaRPr>
                    </a:p>
                  </a:txBody>
                  <a:tcPr marL="8436" marR="8436" marT="8715" marB="0" anchor="b"/>
                </a:tc>
                <a:tc>
                  <a:txBody>
                    <a:bodyPr/>
                    <a:lstStyle/>
                    <a:p>
                      <a:pPr algn="l" fontAlgn="b"/>
                      <a:r>
                        <a:rPr lang="en-US" sz="1400" u="none" strike="noStrike" dirty="0">
                          <a:effectLst/>
                        </a:rPr>
                        <a:t>Link to Cost estimate</a:t>
                      </a:r>
                      <a:endParaRPr lang="en-US" sz="1400" b="1" i="0" u="none" strike="noStrike" dirty="0">
                        <a:effectLst/>
                        <a:latin typeface="Verdana" panose="020B0604030504040204" pitchFamily="34" charset="0"/>
                      </a:endParaRPr>
                    </a:p>
                  </a:txBody>
                  <a:tcPr marL="8436" marR="8436" marT="8715" marB="0" anchor="b"/>
                </a:tc>
                <a:extLst>
                  <a:ext uri="{0D108BD9-81ED-4DB2-BD59-A6C34878D82A}">
                    <a16:rowId xmlns:a16="http://schemas.microsoft.com/office/drawing/2014/main" val="3810659478"/>
                  </a:ext>
                </a:extLst>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3458010257"/>
              </p:ext>
            </p:extLst>
          </p:nvPr>
        </p:nvGraphicFramePr>
        <p:xfrm>
          <a:off x="994956" y="2779431"/>
          <a:ext cx="10515600" cy="1306305"/>
        </p:xfrm>
        <a:graphic>
          <a:graphicData uri="http://schemas.openxmlformats.org/drawingml/2006/table">
            <a:tbl>
              <a:tblPr>
                <a:tableStyleId>{5C22544A-7EE6-4342-B048-85BDC9FD1C3A}</a:tableStyleId>
              </a:tblPr>
              <a:tblGrid>
                <a:gridCol w="429445">
                  <a:extLst>
                    <a:ext uri="{9D8B030D-6E8A-4147-A177-3AD203B41FA5}">
                      <a16:colId xmlns:a16="http://schemas.microsoft.com/office/drawing/2014/main" val="2917640717"/>
                    </a:ext>
                  </a:extLst>
                </a:gridCol>
                <a:gridCol w="777644">
                  <a:extLst>
                    <a:ext uri="{9D8B030D-6E8A-4147-A177-3AD203B41FA5}">
                      <a16:colId xmlns:a16="http://schemas.microsoft.com/office/drawing/2014/main" val="2158019626"/>
                    </a:ext>
                  </a:extLst>
                </a:gridCol>
                <a:gridCol w="475842">
                  <a:extLst>
                    <a:ext uri="{9D8B030D-6E8A-4147-A177-3AD203B41FA5}">
                      <a16:colId xmlns:a16="http://schemas.microsoft.com/office/drawing/2014/main" val="1317249779"/>
                    </a:ext>
                  </a:extLst>
                </a:gridCol>
                <a:gridCol w="1894811">
                  <a:extLst>
                    <a:ext uri="{9D8B030D-6E8A-4147-A177-3AD203B41FA5}">
                      <a16:colId xmlns:a16="http://schemas.microsoft.com/office/drawing/2014/main" val="532106983"/>
                    </a:ext>
                  </a:extLst>
                </a:gridCol>
                <a:gridCol w="2363681">
                  <a:extLst>
                    <a:ext uri="{9D8B030D-6E8A-4147-A177-3AD203B41FA5}">
                      <a16:colId xmlns:a16="http://schemas.microsoft.com/office/drawing/2014/main" val="956368135"/>
                    </a:ext>
                  </a:extLst>
                </a:gridCol>
                <a:gridCol w="862148">
                  <a:extLst>
                    <a:ext uri="{9D8B030D-6E8A-4147-A177-3AD203B41FA5}">
                      <a16:colId xmlns:a16="http://schemas.microsoft.com/office/drawing/2014/main" val="193692109"/>
                    </a:ext>
                  </a:extLst>
                </a:gridCol>
                <a:gridCol w="1018903">
                  <a:extLst>
                    <a:ext uri="{9D8B030D-6E8A-4147-A177-3AD203B41FA5}">
                      <a16:colId xmlns:a16="http://schemas.microsoft.com/office/drawing/2014/main" val="516574929"/>
                    </a:ext>
                  </a:extLst>
                </a:gridCol>
                <a:gridCol w="1005840">
                  <a:extLst>
                    <a:ext uri="{9D8B030D-6E8A-4147-A177-3AD203B41FA5}">
                      <a16:colId xmlns:a16="http://schemas.microsoft.com/office/drawing/2014/main" val="3050539979"/>
                    </a:ext>
                  </a:extLst>
                </a:gridCol>
                <a:gridCol w="1687286">
                  <a:extLst>
                    <a:ext uri="{9D8B030D-6E8A-4147-A177-3AD203B41FA5}">
                      <a16:colId xmlns:a16="http://schemas.microsoft.com/office/drawing/2014/main" val="3189436332"/>
                    </a:ext>
                  </a:extLst>
                </a:gridCol>
              </a:tblGrid>
              <a:tr h="148148">
                <a:tc>
                  <a:txBody>
                    <a:bodyPr/>
                    <a:lstStyle/>
                    <a:p>
                      <a:pPr algn="l" fontAlgn="b"/>
                      <a:r>
                        <a:rPr lang="en-US" sz="1400" u="none" strike="noStrike" dirty="0">
                          <a:effectLst/>
                        </a:rPr>
                        <a:t>10</a:t>
                      </a:r>
                      <a:endParaRPr lang="en-US" sz="1400" b="0" i="0" u="none" strike="noStrike" dirty="0">
                        <a:effectLst/>
                        <a:latin typeface="Verdana" panose="020B0604030504040204" pitchFamily="34" charset="0"/>
                      </a:endParaRPr>
                    </a:p>
                  </a:txBody>
                  <a:tcPr marL="8715" marR="8715" marT="8715" marB="0" anchor="b"/>
                </a:tc>
                <a:tc>
                  <a:txBody>
                    <a:bodyPr/>
                    <a:lstStyle/>
                    <a:p>
                      <a:pPr algn="l" fontAlgn="b"/>
                      <a:r>
                        <a:rPr lang="en-US" sz="1400" u="none" strike="noStrike">
                          <a:effectLst/>
                        </a:rPr>
                        <a:t>Battery Cells</a:t>
                      </a:r>
                      <a:endParaRPr lang="en-US" sz="1400" b="0" i="0" u="none" strike="noStrike">
                        <a:effectLst/>
                        <a:latin typeface="Verdana" panose="020B0604030504040204" pitchFamily="34" charset="0"/>
                      </a:endParaRPr>
                    </a:p>
                  </a:txBody>
                  <a:tcPr marL="8715" marR="8715" marT="8715" marB="0" anchor="b"/>
                </a:tc>
                <a:tc>
                  <a:txBody>
                    <a:bodyPr/>
                    <a:lstStyle/>
                    <a:p>
                      <a:pPr algn="ctr" fontAlgn="b"/>
                      <a:r>
                        <a:rPr lang="en-US" sz="1400" u="none" strike="noStrike" dirty="0">
                          <a:effectLst/>
                        </a:rPr>
                        <a:t>4</a:t>
                      </a:r>
                      <a:endParaRPr lang="en-US" sz="1400" b="0" i="0" u="none" strike="noStrike" dirty="0">
                        <a:effectLst/>
                        <a:latin typeface="Verdana" panose="020B0604030504040204" pitchFamily="34" charset="0"/>
                      </a:endParaRPr>
                    </a:p>
                  </a:txBody>
                  <a:tcPr marL="8715" marR="8715" marT="8715" marB="0" anchor="b"/>
                </a:tc>
                <a:tc>
                  <a:txBody>
                    <a:bodyPr/>
                    <a:lstStyle/>
                    <a:p>
                      <a:pPr algn="l" fontAlgn="b"/>
                      <a:r>
                        <a:rPr lang="en-US" sz="1400" u="none" strike="noStrike">
                          <a:effectLst/>
                        </a:rPr>
                        <a:t>Controller power</a:t>
                      </a:r>
                      <a:endParaRPr lang="en-US" sz="1400" b="0" i="0" u="none" strike="noStrike">
                        <a:effectLst/>
                        <a:latin typeface="Verdana" panose="020B0604030504040204" pitchFamily="34" charset="0"/>
                      </a:endParaRPr>
                    </a:p>
                  </a:txBody>
                  <a:tcPr marL="8715" marR="8715" marT="8715" marB="0" anchor="b"/>
                </a:tc>
                <a:tc>
                  <a:txBody>
                    <a:bodyPr/>
                    <a:lstStyle/>
                    <a:p>
                      <a:pPr algn="l" fontAlgn="b"/>
                      <a:r>
                        <a:rPr lang="en-US" sz="1400" u="none" strike="noStrike" dirty="0">
                          <a:effectLst/>
                        </a:rPr>
                        <a:t>Provide power to the controller</a:t>
                      </a:r>
                      <a:endParaRPr lang="en-US" sz="1400" b="0" i="0" u="none" strike="noStrike" dirty="0">
                        <a:effectLst/>
                        <a:latin typeface="Verdana" panose="020B0604030504040204" pitchFamily="34" charset="0"/>
                      </a:endParaRPr>
                    </a:p>
                  </a:txBody>
                  <a:tcPr marL="8715" marR="8715" marT="8715" marB="0" anchor="b"/>
                </a:tc>
                <a:tc>
                  <a:txBody>
                    <a:bodyPr/>
                    <a:lstStyle/>
                    <a:p>
                      <a:pPr algn="l" fontAlgn="b"/>
                      <a:r>
                        <a:rPr lang="en-US" sz="1400" u="none" strike="noStrike">
                          <a:effectLst/>
                        </a:rPr>
                        <a:t>Li-Ion</a:t>
                      </a:r>
                      <a:endParaRPr lang="en-US" sz="1400" b="0" i="0" u="none" strike="noStrike">
                        <a:effectLst/>
                        <a:latin typeface="Verdana" panose="020B0604030504040204" pitchFamily="34" charset="0"/>
                      </a:endParaRPr>
                    </a:p>
                  </a:txBody>
                  <a:tcPr marL="8715" marR="8715" marT="8715" marB="0" anchor="b"/>
                </a:tc>
                <a:tc>
                  <a:txBody>
                    <a:bodyPr/>
                    <a:lstStyle/>
                    <a:p>
                      <a:pPr algn="l" fontAlgn="b"/>
                      <a:r>
                        <a:rPr lang="en-US" sz="1400" u="none" strike="noStrike">
                          <a:effectLst/>
                        </a:rPr>
                        <a:t>3 x 1 in</a:t>
                      </a:r>
                      <a:endParaRPr lang="en-US" sz="1400" b="0" i="0" u="none" strike="noStrike">
                        <a:effectLst/>
                        <a:latin typeface="Verdana" panose="020B0604030504040204" pitchFamily="34" charset="0"/>
                      </a:endParaRPr>
                    </a:p>
                  </a:txBody>
                  <a:tcPr marL="8715" marR="8715" marT="8715" marB="0" anchor="b"/>
                </a:tc>
                <a:tc>
                  <a:txBody>
                    <a:bodyPr/>
                    <a:lstStyle/>
                    <a:p>
                      <a:pPr algn="r" fontAlgn="b"/>
                      <a:r>
                        <a:rPr lang="en-US" sz="1400" u="none" strike="noStrike">
                          <a:effectLst/>
                        </a:rPr>
                        <a:t>$11.96 </a:t>
                      </a:r>
                      <a:endParaRPr lang="en-US" sz="1400" b="0" i="0" u="none" strike="noStrike">
                        <a:effectLst/>
                        <a:latin typeface="Verdana" panose="020B0604030504040204" pitchFamily="34" charset="0"/>
                      </a:endParaRPr>
                    </a:p>
                  </a:txBody>
                  <a:tcPr marL="8715" marR="8715" marT="8715" marB="0" anchor="b"/>
                </a:tc>
                <a:tc>
                  <a:txBody>
                    <a:bodyPr/>
                    <a:lstStyle/>
                    <a:p>
                      <a:pPr algn="l" fontAlgn="b"/>
                      <a:r>
                        <a:rPr lang="en-US" sz="1400" u="none" strike="noStrike">
                          <a:effectLst/>
                        </a:rPr>
                        <a:t>Ebay</a:t>
                      </a:r>
                      <a:endParaRPr lang="en-US" sz="1400" b="0" i="0" u="none" strike="noStrike">
                        <a:effectLst/>
                        <a:latin typeface="Verdana" panose="020B0604030504040204" pitchFamily="34" charset="0"/>
                      </a:endParaRPr>
                    </a:p>
                  </a:txBody>
                  <a:tcPr marL="8715" marR="8715" marT="8715" marB="0" anchor="b"/>
                </a:tc>
                <a:extLst>
                  <a:ext uri="{0D108BD9-81ED-4DB2-BD59-A6C34878D82A}">
                    <a16:rowId xmlns:a16="http://schemas.microsoft.com/office/drawing/2014/main" val="1170777294"/>
                  </a:ext>
                </a:extLst>
              </a:tr>
              <a:tr h="287581">
                <a:tc>
                  <a:txBody>
                    <a:bodyPr/>
                    <a:lstStyle/>
                    <a:p>
                      <a:pPr algn="l" fontAlgn="b"/>
                      <a:r>
                        <a:rPr lang="en-US" sz="1400" u="none" strike="noStrike" dirty="0">
                          <a:effectLst/>
                        </a:rPr>
                        <a:t>11</a:t>
                      </a:r>
                      <a:endParaRPr lang="en-US" sz="1400" b="0" i="0" u="none" strike="noStrike" dirty="0">
                        <a:effectLst/>
                        <a:latin typeface="Verdana" panose="020B0604030504040204" pitchFamily="34" charset="0"/>
                      </a:endParaRPr>
                    </a:p>
                  </a:txBody>
                  <a:tcPr marL="8715" marR="8715" marT="8715" marB="0" anchor="b"/>
                </a:tc>
                <a:tc>
                  <a:txBody>
                    <a:bodyPr/>
                    <a:lstStyle/>
                    <a:p>
                      <a:pPr algn="l" fontAlgn="b"/>
                      <a:r>
                        <a:rPr lang="en-US" sz="1400" u="none" strike="noStrike">
                          <a:effectLst/>
                        </a:rPr>
                        <a:t>Jumper Wires</a:t>
                      </a:r>
                      <a:endParaRPr lang="en-US" sz="1400" b="0" i="0" u="none" strike="noStrike">
                        <a:effectLst/>
                        <a:latin typeface="Verdana" panose="020B0604030504040204" pitchFamily="34" charset="0"/>
                      </a:endParaRPr>
                    </a:p>
                  </a:txBody>
                  <a:tcPr marL="8715" marR="8715" marT="8715" marB="0" anchor="b"/>
                </a:tc>
                <a:tc>
                  <a:txBody>
                    <a:bodyPr/>
                    <a:lstStyle/>
                    <a:p>
                      <a:pPr algn="ctr" fontAlgn="b"/>
                      <a:r>
                        <a:rPr lang="en-US" sz="1400" u="none" strike="noStrike" dirty="0">
                          <a:effectLst/>
                        </a:rPr>
                        <a:t>4</a:t>
                      </a:r>
                      <a:endParaRPr lang="en-US" sz="1400" b="0" i="0" u="none" strike="noStrike" dirty="0">
                        <a:effectLst/>
                        <a:latin typeface="Verdana" panose="020B0604030504040204" pitchFamily="34" charset="0"/>
                      </a:endParaRPr>
                    </a:p>
                  </a:txBody>
                  <a:tcPr marL="8715" marR="8715" marT="8715" marB="0" anchor="b"/>
                </a:tc>
                <a:tc>
                  <a:txBody>
                    <a:bodyPr/>
                    <a:lstStyle/>
                    <a:p>
                      <a:pPr algn="l" fontAlgn="b"/>
                      <a:r>
                        <a:rPr lang="en-US" sz="1400" u="none" strike="noStrike" dirty="0">
                          <a:effectLst/>
                        </a:rPr>
                        <a:t>Connect between the parts</a:t>
                      </a:r>
                      <a:endParaRPr lang="en-US" sz="1400" b="0" i="0" u="none" strike="noStrike" dirty="0">
                        <a:effectLst/>
                        <a:latin typeface="Verdana" panose="020B0604030504040204" pitchFamily="34" charset="0"/>
                      </a:endParaRPr>
                    </a:p>
                  </a:txBody>
                  <a:tcPr marL="8715" marR="8715" marT="8715" marB="0" anchor="b"/>
                </a:tc>
                <a:tc>
                  <a:txBody>
                    <a:bodyPr/>
                    <a:lstStyle/>
                    <a:p>
                      <a:pPr algn="l" fontAlgn="b"/>
                      <a:r>
                        <a:rPr lang="en-US" sz="1400" u="none" strike="noStrike">
                          <a:effectLst/>
                        </a:rPr>
                        <a:t>Make all the connection for supply</a:t>
                      </a:r>
                      <a:endParaRPr lang="en-US" sz="1400" b="0" i="0" u="none" strike="noStrike">
                        <a:effectLst/>
                        <a:latin typeface="Verdana" panose="020B0604030504040204" pitchFamily="34" charset="0"/>
                      </a:endParaRPr>
                    </a:p>
                  </a:txBody>
                  <a:tcPr marL="8715" marR="8715" marT="8715" marB="0" anchor="b"/>
                </a:tc>
                <a:tc>
                  <a:txBody>
                    <a:bodyPr/>
                    <a:lstStyle/>
                    <a:p>
                      <a:pPr algn="l" fontAlgn="b"/>
                      <a:r>
                        <a:rPr lang="en-US" sz="1400" u="none" strike="noStrike">
                          <a:effectLst/>
                        </a:rPr>
                        <a:t>Copper</a:t>
                      </a:r>
                      <a:endParaRPr lang="en-US" sz="1400" b="0" i="0" u="none" strike="noStrike">
                        <a:effectLst/>
                        <a:latin typeface="Verdana" panose="020B0604030504040204" pitchFamily="34" charset="0"/>
                      </a:endParaRPr>
                    </a:p>
                  </a:txBody>
                  <a:tcPr marL="8715" marR="8715" marT="8715" marB="0" anchor="b"/>
                </a:tc>
                <a:tc>
                  <a:txBody>
                    <a:bodyPr/>
                    <a:lstStyle/>
                    <a:p>
                      <a:pPr algn="l" fontAlgn="b"/>
                      <a:r>
                        <a:rPr lang="en-US" sz="1400" u="none" strike="noStrike">
                          <a:effectLst/>
                        </a:rPr>
                        <a:t>6 x 0.1 in</a:t>
                      </a:r>
                      <a:endParaRPr lang="en-US" sz="1400" b="0" i="0" u="none" strike="noStrike">
                        <a:effectLst/>
                        <a:latin typeface="Verdana" panose="020B0604030504040204" pitchFamily="34" charset="0"/>
                      </a:endParaRPr>
                    </a:p>
                  </a:txBody>
                  <a:tcPr marL="8715" marR="8715" marT="8715" marB="0" anchor="b"/>
                </a:tc>
                <a:tc>
                  <a:txBody>
                    <a:bodyPr/>
                    <a:lstStyle/>
                    <a:p>
                      <a:pPr algn="r" fontAlgn="b"/>
                      <a:r>
                        <a:rPr lang="en-US" sz="1400" u="none" strike="noStrike">
                          <a:effectLst/>
                        </a:rPr>
                        <a:t>$4.00 </a:t>
                      </a:r>
                      <a:endParaRPr lang="en-US" sz="1400" b="0" i="0" u="none" strike="noStrike">
                        <a:effectLst/>
                        <a:latin typeface="Verdana" panose="020B0604030504040204" pitchFamily="34" charset="0"/>
                      </a:endParaRPr>
                    </a:p>
                  </a:txBody>
                  <a:tcPr marL="8715" marR="8715" marT="8715" marB="0" anchor="b"/>
                </a:tc>
                <a:tc>
                  <a:txBody>
                    <a:bodyPr/>
                    <a:lstStyle/>
                    <a:p>
                      <a:pPr algn="l" fontAlgn="b"/>
                      <a:r>
                        <a:rPr lang="en-US" sz="1400" u="none" strike="noStrike">
                          <a:effectLst/>
                        </a:rPr>
                        <a:t>Ebay</a:t>
                      </a:r>
                      <a:endParaRPr lang="en-US" sz="1400" b="0" i="0" u="none" strike="noStrike">
                        <a:effectLst/>
                        <a:latin typeface="Verdana" panose="020B0604030504040204" pitchFamily="34" charset="0"/>
                      </a:endParaRPr>
                    </a:p>
                  </a:txBody>
                  <a:tcPr marL="8715" marR="8715" marT="8715" marB="0" anchor="b"/>
                </a:tc>
                <a:extLst>
                  <a:ext uri="{0D108BD9-81ED-4DB2-BD59-A6C34878D82A}">
                    <a16:rowId xmlns:a16="http://schemas.microsoft.com/office/drawing/2014/main" val="3545714536"/>
                  </a:ext>
                </a:extLst>
              </a:tr>
              <a:tr h="287581">
                <a:tc>
                  <a:txBody>
                    <a:bodyPr/>
                    <a:lstStyle/>
                    <a:p>
                      <a:pPr algn="l" fontAlgn="b"/>
                      <a:r>
                        <a:rPr lang="en-US" sz="1400" u="none" strike="noStrike" dirty="0">
                          <a:effectLst/>
                        </a:rPr>
                        <a:t>12</a:t>
                      </a:r>
                      <a:endParaRPr lang="en-US" sz="1400" b="0" i="0" u="none" strike="noStrike" dirty="0">
                        <a:effectLst/>
                        <a:latin typeface="Verdana" panose="020B0604030504040204" pitchFamily="34" charset="0"/>
                      </a:endParaRPr>
                    </a:p>
                  </a:txBody>
                  <a:tcPr marL="8715" marR="8715" marT="8715" marB="0" anchor="b"/>
                </a:tc>
                <a:tc>
                  <a:txBody>
                    <a:bodyPr/>
                    <a:lstStyle/>
                    <a:p>
                      <a:pPr algn="l" fontAlgn="b"/>
                      <a:r>
                        <a:rPr lang="en-US" sz="1400" u="none" strike="noStrike" dirty="0">
                          <a:effectLst/>
                        </a:rPr>
                        <a:t>Power Adopter</a:t>
                      </a:r>
                      <a:endParaRPr lang="en-US" sz="1400" b="0" i="0" u="none" strike="noStrike" dirty="0">
                        <a:effectLst/>
                        <a:latin typeface="Verdana" panose="020B0604030504040204" pitchFamily="34" charset="0"/>
                      </a:endParaRPr>
                    </a:p>
                  </a:txBody>
                  <a:tcPr marL="8715" marR="8715" marT="8715" marB="0" anchor="b"/>
                </a:tc>
                <a:tc>
                  <a:txBody>
                    <a:bodyPr/>
                    <a:lstStyle/>
                    <a:p>
                      <a:pPr algn="ctr" fontAlgn="b"/>
                      <a:r>
                        <a:rPr lang="en-US" sz="1400" u="none" strike="noStrike" dirty="0">
                          <a:effectLst/>
                        </a:rPr>
                        <a:t>1</a:t>
                      </a:r>
                      <a:endParaRPr lang="en-US" sz="1400" b="0" i="0" u="none" strike="noStrike" dirty="0">
                        <a:effectLst/>
                        <a:latin typeface="Verdana" panose="020B0604030504040204" pitchFamily="34" charset="0"/>
                      </a:endParaRPr>
                    </a:p>
                  </a:txBody>
                  <a:tcPr marL="8715" marR="8715" marT="8715" marB="0" anchor="b"/>
                </a:tc>
                <a:tc>
                  <a:txBody>
                    <a:bodyPr/>
                    <a:lstStyle/>
                    <a:p>
                      <a:pPr algn="l" fontAlgn="b"/>
                      <a:r>
                        <a:rPr lang="en-US" sz="1400" u="none" strike="noStrike">
                          <a:effectLst/>
                        </a:rPr>
                        <a:t>To charge the battery </a:t>
                      </a:r>
                      <a:endParaRPr lang="en-US" sz="1400" b="0" i="0" u="none" strike="noStrike">
                        <a:effectLst/>
                        <a:latin typeface="Verdana" panose="020B0604030504040204" pitchFamily="34" charset="0"/>
                      </a:endParaRPr>
                    </a:p>
                  </a:txBody>
                  <a:tcPr marL="8715" marR="8715" marT="8715" marB="0" anchor="b"/>
                </a:tc>
                <a:tc>
                  <a:txBody>
                    <a:bodyPr/>
                    <a:lstStyle/>
                    <a:p>
                      <a:pPr algn="l" fontAlgn="b"/>
                      <a:r>
                        <a:rPr lang="en-US" sz="1400" u="none" strike="noStrike">
                          <a:effectLst/>
                        </a:rPr>
                        <a:t>Provide the charging to the robot battery</a:t>
                      </a:r>
                      <a:endParaRPr lang="en-US" sz="1400" b="0" i="0" u="none" strike="noStrike">
                        <a:effectLst/>
                        <a:latin typeface="Verdana" panose="020B0604030504040204" pitchFamily="34" charset="0"/>
                      </a:endParaRPr>
                    </a:p>
                  </a:txBody>
                  <a:tcPr marL="8715" marR="8715" marT="8715" marB="0" anchor="b"/>
                </a:tc>
                <a:tc>
                  <a:txBody>
                    <a:bodyPr/>
                    <a:lstStyle/>
                    <a:p>
                      <a:pPr algn="l" fontAlgn="b"/>
                      <a:r>
                        <a:rPr lang="en-US" sz="1400" u="none" strike="noStrike">
                          <a:effectLst/>
                        </a:rPr>
                        <a:t>Plastic</a:t>
                      </a:r>
                      <a:endParaRPr lang="en-US" sz="1400" b="0" i="0" u="none" strike="noStrike">
                        <a:effectLst/>
                        <a:latin typeface="Verdana" panose="020B0604030504040204" pitchFamily="34" charset="0"/>
                      </a:endParaRPr>
                    </a:p>
                  </a:txBody>
                  <a:tcPr marL="8715" marR="8715" marT="8715" marB="0" anchor="b"/>
                </a:tc>
                <a:tc>
                  <a:txBody>
                    <a:bodyPr/>
                    <a:lstStyle/>
                    <a:p>
                      <a:pPr algn="l" fontAlgn="b"/>
                      <a:r>
                        <a:rPr lang="en-US" sz="1400" u="none" strike="noStrike">
                          <a:effectLst/>
                        </a:rPr>
                        <a:t>4 x 2 in</a:t>
                      </a:r>
                      <a:endParaRPr lang="en-US" sz="1400" b="0" i="0" u="none" strike="noStrike">
                        <a:effectLst/>
                        <a:latin typeface="Verdana" panose="020B0604030504040204" pitchFamily="34" charset="0"/>
                      </a:endParaRPr>
                    </a:p>
                  </a:txBody>
                  <a:tcPr marL="8715" marR="8715" marT="8715" marB="0" anchor="b"/>
                </a:tc>
                <a:tc>
                  <a:txBody>
                    <a:bodyPr/>
                    <a:lstStyle/>
                    <a:p>
                      <a:pPr algn="r" fontAlgn="b"/>
                      <a:r>
                        <a:rPr lang="en-US" sz="1400" u="none" strike="noStrike">
                          <a:effectLst/>
                        </a:rPr>
                        <a:t>$14.59 </a:t>
                      </a:r>
                      <a:endParaRPr lang="en-US" sz="1400" b="0" i="0" u="none" strike="noStrike">
                        <a:effectLst/>
                        <a:latin typeface="Verdana" panose="020B0604030504040204" pitchFamily="34" charset="0"/>
                      </a:endParaRPr>
                    </a:p>
                  </a:txBody>
                  <a:tcPr marL="8715" marR="8715" marT="8715" marB="0" anchor="b"/>
                </a:tc>
                <a:tc>
                  <a:txBody>
                    <a:bodyPr/>
                    <a:lstStyle/>
                    <a:p>
                      <a:pPr algn="l" fontAlgn="b"/>
                      <a:r>
                        <a:rPr lang="en-US" sz="1400" u="none" strike="noStrike" dirty="0" err="1">
                          <a:effectLst/>
                        </a:rPr>
                        <a:t>Ebay</a:t>
                      </a:r>
                      <a:endParaRPr lang="en-US" sz="1400" b="0" i="0" u="none" strike="noStrike" dirty="0">
                        <a:effectLst/>
                        <a:latin typeface="Verdana" panose="020B0604030504040204" pitchFamily="34" charset="0"/>
                      </a:endParaRPr>
                    </a:p>
                  </a:txBody>
                  <a:tcPr marL="8715" marR="8715" marT="8715" marB="0" anchor="b"/>
                </a:tc>
                <a:extLst>
                  <a:ext uri="{0D108BD9-81ED-4DB2-BD59-A6C34878D82A}">
                    <a16:rowId xmlns:a16="http://schemas.microsoft.com/office/drawing/2014/main" val="2678806815"/>
                  </a:ext>
                </a:extLst>
              </a:tr>
            </a:tbl>
          </a:graphicData>
        </a:graphic>
      </p:graphicFrame>
      <p:graphicFrame>
        <p:nvGraphicFramePr>
          <p:cNvPr id="8" name="Table 7"/>
          <p:cNvGraphicFramePr>
            <a:graphicFrameLocks noGrp="1"/>
          </p:cNvGraphicFramePr>
          <p:nvPr>
            <p:extLst>
              <p:ext uri="{D42A27DB-BD31-4B8C-83A1-F6EECF244321}">
                <p14:modId xmlns:p14="http://schemas.microsoft.com/office/powerpoint/2010/main" val="2291593441"/>
              </p:ext>
            </p:extLst>
          </p:nvPr>
        </p:nvGraphicFramePr>
        <p:xfrm>
          <a:off x="994955" y="4085736"/>
          <a:ext cx="10515601" cy="760584"/>
        </p:xfrm>
        <a:graphic>
          <a:graphicData uri="http://schemas.openxmlformats.org/drawingml/2006/table">
            <a:tbl>
              <a:tblPr>
                <a:tableStyleId>{5C22544A-7EE6-4342-B048-85BDC9FD1C3A}</a:tableStyleId>
              </a:tblPr>
              <a:tblGrid>
                <a:gridCol w="6803572">
                  <a:extLst>
                    <a:ext uri="{9D8B030D-6E8A-4147-A177-3AD203B41FA5}">
                      <a16:colId xmlns:a16="http://schemas.microsoft.com/office/drawing/2014/main" val="4127227731"/>
                    </a:ext>
                  </a:extLst>
                </a:gridCol>
                <a:gridCol w="3712029">
                  <a:extLst>
                    <a:ext uri="{9D8B030D-6E8A-4147-A177-3AD203B41FA5}">
                      <a16:colId xmlns:a16="http://schemas.microsoft.com/office/drawing/2014/main" val="336466395"/>
                    </a:ext>
                  </a:extLst>
                </a:gridCol>
              </a:tblGrid>
              <a:tr h="380292">
                <a:tc>
                  <a:txBody>
                    <a:bodyPr/>
                    <a:lstStyle/>
                    <a:p>
                      <a:pPr algn="ctr" fontAlgn="b"/>
                      <a:r>
                        <a:rPr lang="en-US" sz="1400" b="1" u="none" strike="noStrike" dirty="0">
                          <a:effectLst/>
                        </a:rPr>
                        <a:t>Total</a:t>
                      </a:r>
                      <a:endParaRPr lang="en-US" sz="1400" b="1" i="0" u="none" strike="noStrike" dirty="0">
                        <a:effectLst/>
                        <a:latin typeface="Verdana" panose="020B0604030504040204" pitchFamily="34" charset="0"/>
                      </a:endParaRPr>
                    </a:p>
                  </a:txBody>
                  <a:tcPr marL="9525" marR="9525" marT="9525" marB="0" anchor="b"/>
                </a:tc>
                <a:tc>
                  <a:txBody>
                    <a:bodyPr/>
                    <a:lstStyle/>
                    <a:p>
                      <a:pPr algn="ctr" fontAlgn="b"/>
                      <a:r>
                        <a:rPr lang="en-US" sz="1400" b="1" u="none" strike="noStrike" dirty="0">
                          <a:effectLst/>
                        </a:rPr>
                        <a:t>$475.49 </a:t>
                      </a:r>
                      <a:endParaRPr lang="en-US" sz="1400" b="1" i="0" u="none" strike="noStrike" dirty="0">
                        <a:effectLst/>
                        <a:latin typeface="Verdana" panose="020B0604030504040204" pitchFamily="34" charset="0"/>
                      </a:endParaRPr>
                    </a:p>
                  </a:txBody>
                  <a:tcPr marL="9525" marR="9525" marT="9525" marB="0" anchor="b"/>
                </a:tc>
                <a:extLst>
                  <a:ext uri="{0D108BD9-81ED-4DB2-BD59-A6C34878D82A}">
                    <a16:rowId xmlns:a16="http://schemas.microsoft.com/office/drawing/2014/main" val="1366281003"/>
                  </a:ext>
                </a:extLst>
              </a:tr>
              <a:tr h="380292">
                <a:tc>
                  <a:txBody>
                    <a:bodyPr/>
                    <a:lstStyle/>
                    <a:p>
                      <a:pPr algn="ctr" fontAlgn="b"/>
                      <a:r>
                        <a:rPr lang="en-US" sz="1400" b="1" u="none" strike="noStrike" dirty="0">
                          <a:effectLst/>
                        </a:rPr>
                        <a:t>Total incl. tax</a:t>
                      </a:r>
                      <a:endParaRPr lang="en-US" sz="1400" b="1" i="0" u="none" strike="noStrike" dirty="0">
                        <a:effectLst/>
                        <a:latin typeface="Verdana" panose="020B0604030504040204" pitchFamily="34" charset="0"/>
                      </a:endParaRPr>
                    </a:p>
                  </a:txBody>
                  <a:tcPr marL="9525" marR="9525" marT="9525" marB="0" anchor="b"/>
                </a:tc>
                <a:tc>
                  <a:txBody>
                    <a:bodyPr/>
                    <a:lstStyle/>
                    <a:p>
                      <a:pPr algn="ctr" fontAlgn="b"/>
                      <a:r>
                        <a:rPr lang="en-US" sz="1400" b="1" u="none" strike="noStrike" dirty="0">
                          <a:effectLst/>
                        </a:rPr>
                        <a:t>$556.32 </a:t>
                      </a:r>
                      <a:endParaRPr lang="en-US" sz="1400" b="1" i="0" u="none" strike="noStrike" dirty="0">
                        <a:effectLst/>
                        <a:latin typeface="Verdana" panose="020B0604030504040204" pitchFamily="34" charset="0"/>
                      </a:endParaRPr>
                    </a:p>
                  </a:txBody>
                  <a:tcPr marL="9525" marR="9525" marT="9525" marB="0" anchor="b"/>
                </a:tc>
                <a:extLst>
                  <a:ext uri="{0D108BD9-81ED-4DB2-BD59-A6C34878D82A}">
                    <a16:rowId xmlns:a16="http://schemas.microsoft.com/office/drawing/2014/main" val="2150946096"/>
                  </a:ext>
                </a:extLst>
              </a:tr>
            </a:tbl>
          </a:graphicData>
        </a:graphic>
      </p:graphicFrame>
    </p:spTree>
    <p:extLst>
      <p:ext uri="{BB962C8B-B14F-4D97-AF65-F5344CB8AC3E}">
        <p14:creationId xmlns:p14="http://schemas.microsoft.com/office/powerpoint/2010/main" val="31932461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 </a:t>
            </a:r>
            <a:endParaRPr lang="en-US" dirty="0"/>
          </a:p>
        </p:txBody>
      </p:sp>
      <p:sp>
        <p:nvSpPr>
          <p:cNvPr id="3" name="Content Placeholder 2"/>
          <p:cNvSpPr>
            <a:spLocks noGrp="1"/>
          </p:cNvSpPr>
          <p:nvPr>
            <p:ph idx="1"/>
          </p:nvPr>
        </p:nvSpPr>
        <p:spPr/>
        <p:txBody>
          <a:bodyPr>
            <a:noAutofit/>
          </a:bodyPr>
          <a:lstStyle/>
          <a:p>
            <a:r>
              <a:rPr lang="en-US" sz="2500" dirty="0" smtClean="0"/>
              <a:t>The </a:t>
            </a:r>
            <a:r>
              <a:rPr lang="en-US" sz="2500" dirty="0" smtClean="0"/>
              <a:t>is a Design project to </a:t>
            </a:r>
            <a:r>
              <a:rPr lang="en-US" sz="2500" dirty="0" smtClean="0"/>
              <a:t>make a robot which provide a sufficient way to perform different actions </a:t>
            </a:r>
          </a:p>
          <a:p>
            <a:r>
              <a:rPr lang="en-US" sz="2500" dirty="0" smtClean="0"/>
              <a:t>Developing </a:t>
            </a:r>
            <a:r>
              <a:rPr lang="en-US" sz="2500" dirty="0" smtClean="0"/>
              <a:t>a robot with the challenges</a:t>
            </a:r>
          </a:p>
          <a:p>
            <a:pPr lvl="1"/>
            <a:r>
              <a:rPr lang="en-US" sz="2500" dirty="0" err="1" smtClean="0"/>
              <a:t>BiPed</a:t>
            </a:r>
            <a:r>
              <a:rPr lang="en-US" sz="2500" dirty="0" smtClean="0"/>
              <a:t> Racing</a:t>
            </a:r>
          </a:p>
          <a:p>
            <a:pPr lvl="1"/>
            <a:r>
              <a:rPr lang="en-US" sz="2500" dirty="0" err="1" smtClean="0"/>
              <a:t>BiPed</a:t>
            </a:r>
            <a:r>
              <a:rPr lang="en-US" sz="2500" dirty="0" smtClean="0"/>
              <a:t> Freestyle Dancing </a:t>
            </a:r>
          </a:p>
          <a:p>
            <a:pPr lvl="1"/>
            <a:r>
              <a:rPr lang="en-US" sz="2500" dirty="0" smtClean="0"/>
              <a:t>Balancing Robot</a:t>
            </a:r>
          </a:p>
          <a:p>
            <a:r>
              <a:rPr lang="en-US" sz="2500" dirty="0" smtClean="0"/>
              <a:t>These actions will perform by the Robot using the remote controller to act according to the user choice </a:t>
            </a:r>
            <a:endParaRPr lang="en-US" sz="2500" dirty="0"/>
          </a:p>
        </p:txBody>
      </p:sp>
    </p:spTree>
    <p:extLst>
      <p:ext uri="{BB962C8B-B14F-4D97-AF65-F5344CB8AC3E}">
        <p14:creationId xmlns:p14="http://schemas.microsoft.com/office/powerpoint/2010/main" val="257452374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Budget </a:t>
            </a:r>
            <a:endParaRPr lang="en-US" dirty="0"/>
          </a:p>
        </p:txBody>
      </p:sp>
      <p:sp>
        <p:nvSpPr>
          <p:cNvPr id="3" name="Content Placeholder 2"/>
          <p:cNvSpPr>
            <a:spLocks noGrp="1"/>
          </p:cNvSpPr>
          <p:nvPr>
            <p:ph idx="1"/>
          </p:nvPr>
        </p:nvSpPr>
        <p:spPr/>
        <p:txBody>
          <a:bodyPr/>
          <a:lstStyle/>
          <a:p>
            <a:r>
              <a:rPr lang="en-US" sz="2400" dirty="0" smtClean="0"/>
              <a:t>Budget estimation has done in the Bill of Materials </a:t>
            </a:r>
          </a:p>
          <a:p>
            <a:r>
              <a:rPr lang="en-US" sz="2400" dirty="0" smtClean="0"/>
              <a:t>Remaining budget will be use as </a:t>
            </a:r>
            <a:endParaRPr lang="en-US" dirty="0" smtClean="0"/>
          </a:p>
          <a:p>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2075384086"/>
              </p:ext>
            </p:extLst>
          </p:nvPr>
        </p:nvGraphicFramePr>
        <p:xfrm>
          <a:off x="2149565" y="3319174"/>
          <a:ext cx="8128000" cy="222504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2176621277"/>
                    </a:ext>
                  </a:extLst>
                </a:gridCol>
                <a:gridCol w="4064000">
                  <a:extLst>
                    <a:ext uri="{9D8B030D-6E8A-4147-A177-3AD203B41FA5}">
                      <a16:colId xmlns:a16="http://schemas.microsoft.com/office/drawing/2014/main" val="464528859"/>
                    </a:ext>
                  </a:extLst>
                </a:gridCol>
              </a:tblGrid>
              <a:tr h="370840">
                <a:tc>
                  <a:txBody>
                    <a:bodyPr/>
                    <a:lstStyle/>
                    <a:p>
                      <a:r>
                        <a:rPr lang="en-US" dirty="0" smtClean="0"/>
                        <a:t>Total Budget</a:t>
                      </a:r>
                      <a:endParaRPr lang="en-US" dirty="0"/>
                    </a:p>
                  </a:txBody>
                  <a:tcPr/>
                </a:tc>
                <a:tc>
                  <a:txBody>
                    <a:bodyPr/>
                    <a:lstStyle/>
                    <a:p>
                      <a:r>
                        <a:rPr lang="en-US" dirty="0" smtClean="0"/>
                        <a:t>$1500</a:t>
                      </a:r>
                      <a:endParaRPr lang="en-US" dirty="0"/>
                    </a:p>
                  </a:txBody>
                  <a:tcPr/>
                </a:tc>
                <a:extLst>
                  <a:ext uri="{0D108BD9-81ED-4DB2-BD59-A6C34878D82A}">
                    <a16:rowId xmlns:a16="http://schemas.microsoft.com/office/drawing/2014/main" val="2591992610"/>
                  </a:ext>
                </a:extLst>
              </a:tr>
              <a:tr h="370840">
                <a:tc>
                  <a:txBody>
                    <a:bodyPr/>
                    <a:lstStyle/>
                    <a:p>
                      <a:r>
                        <a:rPr lang="en-US" dirty="0" smtClean="0"/>
                        <a:t>Estimated Budget</a:t>
                      </a:r>
                      <a:endParaRPr lang="en-US" dirty="0"/>
                    </a:p>
                  </a:txBody>
                  <a:tcPr/>
                </a:tc>
                <a:tc>
                  <a:txBody>
                    <a:bodyPr/>
                    <a:lstStyle/>
                    <a:p>
                      <a:r>
                        <a:rPr lang="en-US" dirty="0" smtClean="0"/>
                        <a:t>$556</a:t>
                      </a:r>
                      <a:endParaRPr lang="en-US" dirty="0"/>
                    </a:p>
                  </a:txBody>
                  <a:tcPr/>
                </a:tc>
                <a:extLst>
                  <a:ext uri="{0D108BD9-81ED-4DB2-BD59-A6C34878D82A}">
                    <a16:rowId xmlns:a16="http://schemas.microsoft.com/office/drawing/2014/main" val="3030658376"/>
                  </a:ext>
                </a:extLst>
              </a:tr>
              <a:tr h="370840">
                <a:tc>
                  <a:txBody>
                    <a:bodyPr/>
                    <a:lstStyle/>
                    <a:p>
                      <a:r>
                        <a:rPr lang="en-US" dirty="0" smtClean="0"/>
                        <a:t>Advertisement Budget</a:t>
                      </a:r>
                      <a:endParaRPr lang="en-US" dirty="0"/>
                    </a:p>
                  </a:txBody>
                  <a:tcPr/>
                </a:tc>
                <a:tc>
                  <a:txBody>
                    <a:bodyPr/>
                    <a:lstStyle/>
                    <a:p>
                      <a:r>
                        <a:rPr lang="en-US" dirty="0" smtClean="0"/>
                        <a:t>$200</a:t>
                      </a:r>
                      <a:endParaRPr lang="en-US" dirty="0"/>
                    </a:p>
                  </a:txBody>
                  <a:tcPr/>
                </a:tc>
                <a:extLst>
                  <a:ext uri="{0D108BD9-81ED-4DB2-BD59-A6C34878D82A}">
                    <a16:rowId xmlns:a16="http://schemas.microsoft.com/office/drawing/2014/main" val="4137391272"/>
                  </a:ext>
                </a:extLst>
              </a:tr>
              <a:tr h="370840">
                <a:tc>
                  <a:txBody>
                    <a:bodyPr/>
                    <a:lstStyle/>
                    <a:p>
                      <a:r>
                        <a:rPr lang="en-US" dirty="0" smtClean="0"/>
                        <a:t>Prototype Cost</a:t>
                      </a:r>
                      <a:endParaRPr lang="en-US" dirty="0"/>
                    </a:p>
                  </a:txBody>
                  <a:tcPr/>
                </a:tc>
                <a:tc>
                  <a:txBody>
                    <a:bodyPr/>
                    <a:lstStyle/>
                    <a:p>
                      <a:r>
                        <a:rPr lang="en-US" dirty="0" smtClean="0"/>
                        <a:t>$400</a:t>
                      </a:r>
                      <a:endParaRPr lang="en-US" dirty="0"/>
                    </a:p>
                  </a:txBody>
                  <a:tcPr/>
                </a:tc>
                <a:extLst>
                  <a:ext uri="{0D108BD9-81ED-4DB2-BD59-A6C34878D82A}">
                    <a16:rowId xmlns:a16="http://schemas.microsoft.com/office/drawing/2014/main" val="2769882031"/>
                  </a:ext>
                </a:extLst>
              </a:tr>
              <a:tr h="370840">
                <a:tc>
                  <a:txBody>
                    <a:bodyPr/>
                    <a:lstStyle/>
                    <a:p>
                      <a:r>
                        <a:rPr lang="en-US" dirty="0" smtClean="0"/>
                        <a:t>Contingency Budget</a:t>
                      </a:r>
                      <a:endParaRPr lang="en-US" dirty="0"/>
                    </a:p>
                  </a:txBody>
                  <a:tcPr/>
                </a:tc>
                <a:tc>
                  <a:txBody>
                    <a:bodyPr/>
                    <a:lstStyle/>
                    <a:p>
                      <a:r>
                        <a:rPr lang="en-US" dirty="0" smtClean="0"/>
                        <a:t>$244</a:t>
                      </a:r>
                      <a:endParaRPr lang="en-US" dirty="0"/>
                    </a:p>
                  </a:txBody>
                  <a:tcPr/>
                </a:tc>
                <a:extLst>
                  <a:ext uri="{0D108BD9-81ED-4DB2-BD59-A6C34878D82A}">
                    <a16:rowId xmlns:a16="http://schemas.microsoft.com/office/drawing/2014/main" val="46387051"/>
                  </a:ext>
                </a:extLst>
              </a:tr>
              <a:tr h="370840">
                <a:tc>
                  <a:txBody>
                    <a:bodyPr/>
                    <a:lstStyle/>
                    <a:p>
                      <a:r>
                        <a:rPr lang="en-US" dirty="0" smtClean="0"/>
                        <a:t>Travelling</a:t>
                      </a:r>
                      <a:r>
                        <a:rPr lang="en-US" baseline="0" dirty="0" smtClean="0"/>
                        <a:t> etc.</a:t>
                      </a:r>
                      <a:endParaRPr lang="en-US" dirty="0"/>
                    </a:p>
                  </a:txBody>
                  <a:tcPr/>
                </a:tc>
                <a:tc>
                  <a:txBody>
                    <a:bodyPr/>
                    <a:lstStyle/>
                    <a:p>
                      <a:r>
                        <a:rPr lang="en-US" dirty="0" smtClean="0"/>
                        <a:t>$100</a:t>
                      </a:r>
                      <a:endParaRPr lang="en-US" dirty="0"/>
                    </a:p>
                  </a:txBody>
                  <a:tcPr/>
                </a:tc>
                <a:extLst>
                  <a:ext uri="{0D108BD9-81ED-4DB2-BD59-A6C34878D82A}">
                    <a16:rowId xmlns:a16="http://schemas.microsoft.com/office/drawing/2014/main" val="1577411845"/>
                  </a:ext>
                </a:extLst>
              </a:tr>
            </a:tbl>
          </a:graphicData>
        </a:graphic>
      </p:graphicFrame>
    </p:spTree>
    <p:extLst>
      <p:ext uri="{BB962C8B-B14F-4D97-AF65-F5344CB8AC3E}">
        <p14:creationId xmlns:p14="http://schemas.microsoft.com/office/powerpoint/2010/main" val="157657808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a:t>
            </a:r>
            <a:endParaRPr lang="en-US" dirty="0"/>
          </a:p>
        </p:txBody>
      </p:sp>
      <p:sp>
        <p:nvSpPr>
          <p:cNvPr id="3" name="Content Placeholder 2"/>
          <p:cNvSpPr>
            <a:spLocks noGrp="1"/>
          </p:cNvSpPr>
          <p:nvPr>
            <p:ph idx="1"/>
          </p:nvPr>
        </p:nvSpPr>
        <p:spPr/>
        <p:txBody>
          <a:bodyPr>
            <a:normAutofit fontScale="40000" lnSpcReduction="20000"/>
          </a:bodyPr>
          <a:lstStyle/>
          <a:p>
            <a:r>
              <a:rPr lang="en-US" dirty="0" smtClean="0"/>
              <a:t>[1]	 </a:t>
            </a:r>
            <a:r>
              <a:rPr lang="en-US" dirty="0" smtClean="0">
                <a:hlinkClick r:id="rId2"/>
              </a:rPr>
              <a:t>https://www.ebay.com/itm/360-20KG-Waterproof-High-Torque-Metal-Gear-RC-Servo-Motor-Car-Helicopter-Boat/</a:t>
            </a:r>
            <a:endParaRPr lang="en-US" dirty="0" smtClean="0"/>
          </a:p>
          <a:p>
            <a:r>
              <a:rPr lang="en-US" dirty="0" smtClean="0"/>
              <a:t>[2] </a:t>
            </a:r>
            <a:r>
              <a:rPr lang="en-US" dirty="0" smtClean="0">
                <a:hlinkClick r:id="rId3"/>
              </a:rPr>
              <a:t>https://www.ebay.com/itm/STAINLESS-STEEL-SHEET-PLATE-in-Various-sizes-and-Thickness/112740090156?var=413195179173&amp;hash=item1a3fd5412c:m:mPUwwyOw159DWFCKTJz7fqA</a:t>
            </a:r>
            <a:endParaRPr lang="en-US" dirty="0" smtClean="0"/>
          </a:p>
          <a:p>
            <a:r>
              <a:rPr lang="en-US" dirty="0" smtClean="0"/>
              <a:t>[3]	 </a:t>
            </a:r>
            <a:r>
              <a:rPr lang="en-US" dirty="0" smtClean="0">
                <a:hlinkClick r:id="rId4"/>
              </a:rPr>
              <a:t>https://www.ebay.com/itm/Arduino-UNO-R3-Mini-Micro-USB-ATmega328P-CH340G-Replace-ATmega16U2-Board/20192795</a:t>
            </a:r>
            <a:endParaRPr lang="en-US" dirty="0" smtClean="0"/>
          </a:p>
          <a:p>
            <a:r>
              <a:rPr lang="en-US" dirty="0" smtClean="0"/>
              <a:t>[4] </a:t>
            </a:r>
            <a:r>
              <a:rPr lang="en-US" dirty="0" smtClean="0">
                <a:hlinkClick r:id="rId5"/>
              </a:rPr>
              <a:t>https://www.ebay.com/itm/PS4-DUALSHOCK-4-Wireless-Controller-Bluetooth4-0-Gamepad-for-SONY-PlayStation-US/123895207849?hash=item1cd8bad7a9:m:mL4D1NtKRZ7718d31_Ts2fg</a:t>
            </a:r>
            <a:r>
              <a:rPr lang="en-US" dirty="0" smtClean="0"/>
              <a:t>	 </a:t>
            </a:r>
          </a:p>
          <a:p>
            <a:r>
              <a:rPr lang="en-US" dirty="0" smtClean="0"/>
              <a:t>[5]	</a:t>
            </a:r>
            <a:r>
              <a:rPr lang="en-US" dirty="0" smtClean="0">
                <a:hlinkClick r:id="rId6"/>
              </a:rPr>
              <a:t>https://www.sparkfun.com/products/12577</a:t>
            </a:r>
            <a:endParaRPr lang="en-US" dirty="0" smtClean="0"/>
          </a:p>
          <a:p>
            <a:r>
              <a:rPr lang="en-US" dirty="0" smtClean="0"/>
              <a:t>[6]	</a:t>
            </a:r>
            <a:r>
              <a:rPr lang="en-US" dirty="0" smtClean="0">
                <a:hlinkClick r:id="rId7"/>
              </a:rPr>
              <a:t>https://www.ebay.com/itm/Strong-Heavy-Duty-Strap-Hinges-Zinc-Tee-Door-Gate-GOLD-Choose-your-pack-size/142432290165?hash=item2129a04575:m:mRej1rysKMpJj9NQ2h7a8MA</a:t>
            </a:r>
            <a:endParaRPr lang="en-US" dirty="0" smtClean="0"/>
          </a:p>
          <a:p>
            <a:r>
              <a:rPr lang="en-US" dirty="0" smtClean="0"/>
              <a:t>[7]	</a:t>
            </a:r>
            <a:r>
              <a:rPr lang="en-US" dirty="0" smtClean="0">
                <a:hlinkClick r:id="rId8"/>
              </a:rPr>
              <a:t>https://www.ebay.com/itm/Multicolor-Adhesive-High-Gloss-Film-Vinyl-PVC-Tape-Automotive-Grade-Car-Wrap/223034541877?var=521843692188&amp;hash=item33ede50735:g:6qEAAOSwi5dcl0Qt</a:t>
            </a:r>
            <a:endParaRPr lang="en-US" dirty="0" smtClean="0"/>
          </a:p>
          <a:p>
            <a:r>
              <a:rPr lang="en-US" dirty="0" smtClean="0"/>
              <a:t>[8]	</a:t>
            </a:r>
            <a:r>
              <a:rPr lang="en-US" dirty="0" smtClean="0">
                <a:hlinkClick r:id="rId9"/>
              </a:rPr>
              <a:t>https://www.ebay.com/itm/M3-Black-12-9-Grade-Alloy-Steel-Allen-Hex-Socket-Cap-Head-Screw-Bolt-DIN912/182022519670?_trkpar</a:t>
            </a:r>
            <a:endParaRPr lang="en-US" dirty="0" smtClean="0"/>
          </a:p>
          <a:p>
            <a:r>
              <a:rPr lang="en-US" dirty="0" smtClean="0"/>
              <a:t>[9]	</a:t>
            </a:r>
            <a:r>
              <a:rPr lang="en-US" dirty="0" smtClean="0">
                <a:hlinkClick r:id="rId10"/>
              </a:rPr>
              <a:t>https://www.ebay.com/itm/4-4Ah-4400mah-36v-18650-lithium-battery-pack-for-Balance-Scooter-Board-2-wheel/123902060267?_trkparms=aid%3D555018%26algo%3DPL.SIM%26ao%3D1%26asc%3D6</a:t>
            </a:r>
            <a:endParaRPr lang="en-US" dirty="0" smtClean="0"/>
          </a:p>
          <a:p>
            <a:r>
              <a:rPr lang="en-US" dirty="0" smtClean="0"/>
              <a:t>[10]	</a:t>
            </a:r>
            <a:r>
              <a:rPr lang="en-US" dirty="0" smtClean="0">
                <a:hlinkClick r:id="rId11"/>
              </a:rPr>
              <a:t>https://www.ebay.com/itm/Safest-3-7V-18650-Charger-Lithium-Ion-Battery-USB-Rechargeable-Battery-Universal/153613634183?_trkparms=ispr%3D1&amp;hash=item23c4160a87:m:m_p07jw_b4GxCYAdeRoJrZQ&amp;enc=AQAEAAA</a:t>
            </a:r>
            <a:endParaRPr lang="en-US" dirty="0" smtClean="0"/>
          </a:p>
          <a:p>
            <a:r>
              <a:rPr lang="en-US" dirty="0" smtClean="0"/>
              <a:t>[11]	</a:t>
            </a:r>
            <a:r>
              <a:rPr lang="en-US" dirty="0" smtClean="0">
                <a:hlinkClick r:id="rId12"/>
              </a:rPr>
              <a:t>https://www.ebay.com/itm/10-20-30CM-Jumper-Wire-Cable-Male-to-Male-to-Female-to-Female-Arduino-Breadboard/392315907400?_</a:t>
            </a:r>
            <a:endParaRPr lang="en-US" dirty="0" smtClean="0"/>
          </a:p>
          <a:p>
            <a:r>
              <a:rPr lang="en-US" dirty="0" smtClean="0"/>
              <a:t>[12]	</a:t>
            </a:r>
            <a:r>
              <a:rPr lang="en-US" dirty="0" smtClean="0">
                <a:hlinkClick r:id="rId13"/>
              </a:rPr>
              <a:t>https://www.ebay.com/itm/AC110-220V-Power-Supply-Adapter-Transformer-LED-Strip-2A-3A-5A-8A-DC-5V-12V-24V/322286626497?_trkparms=ispr%3D1&amp;hash=item4b09c7a6c1:m:mQ3El-m3_vZFy4IcfeV7aTg&amp;enc=AQAEAAACMBPx</a:t>
            </a:r>
            <a:endParaRPr lang="en-US" dirty="0"/>
          </a:p>
        </p:txBody>
      </p:sp>
    </p:spTree>
    <p:extLst>
      <p:ext uri="{BB962C8B-B14F-4D97-AF65-F5344CB8AC3E}">
        <p14:creationId xmlns:p14="http://schemas.microsoft.com/office/powerpoint/2010/main" val="53182687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APPENDIX A </a:t>
            </a:r>
            <a:r>
              <a:rPr lang="en-US" dirty="0" smtClean="0"/>
              <a:t>– </a:t>
            </a:r>
            <a:r>
              <a:rPr lang="en-US" dirty="0" smtClean="0"/>
              <a:t>Concept 3</a:t>
            </a:r>
            <a:endParaRPr lang="en-US" dirty="0"/>
          </a:p>
        </p:txBody>
      </p:sp>
      <p:sp>
        <p:nvSpPr>
          <p:cNvPr id="3" name="Content Placeholder 2"/>
          <p:cNvSpPr>
            <a:spLocks noGrp="1"/>
          </p:cNvSpPr>
          <p:nvPr>
            <p:ph idx="1"/>
          </p:nvPr>
        </p:nvSpPr>
        <p:spPr/>
        <p:txBody>
          <a:bodyPr>
            <a:noAutofit/>
          </a:bodyPr>
          <a:lstStyle/>
          <a:p>
            <a:r>
              <a:rPr lang="en-US" sz="2800" dirty="0" smtClean="0"/>
              <a:t>Humanoid Robot</a:t>
            </a:r>
          </a:p>
          <a:p>
            <a:r>
              <a:rPr lang="en-US" sz="2800" dirty="0" smtClean="0"/>
              <a:t>Advantages</a:t>
            </a:r>
          </a:p>
          <a:p>
            <a:pPr lvl="1"/>
            <a:r>
              <a:rPr lang="en-US" sz="2400" dirty="0" smtClean="0"/>
              <a:t>Easy to move</a:t>
            </a:r>
          </a:p>
          <a:p>
            <a:r>
              <a:rPr lang="en-US" sz="2800" dirty="0" smtClean="0"/>
              <a:t>Disadvantages</a:t>
            </a:r>
          </a:p>
          <a:p>
            <a:pPr lvl="1"/>
            <a:r>
              <a:rPr lang="en-US" sz="2400" dirty="0" smtClean="0"/>
              <a:t>Balancing is the issue because of height</a:t>
            </a:r>
          </a:p>
          <a:p>
            <a:pPr lvl="1"/>
            <a:r>
              <a:rPr lang="en-US" sz="2400" dirty="0" smtClean="0"/>
              <a:t>Degree of Freedom is less</a:t>
            </a:r>
          </a:p>
          <a:p>
            <a:pPr lvl="1"/>
            <a:r>
              <a:rPr lang="en-US" sz="2400" dirty="0" smtClean="0"/>
              <a:t>Running is the issue </a:t>
            </a:r>
          </a:p>
          <a:p>
            <a:endParaRPr lang="en-US" sz="2800" dirty="0"/>
          </a:p>
        </p:txBody>
      </p:sp>
      <p:pic>
        <p:nvPicPr>
          <p:cNvPr id="5" name="Picture 4"/>
          <p:cNvPicPr>
            <a:picLocks noChangeAspect="1"/>
          </p:cNvPicPr>
          <p:nvPr/>
        </p:nvPicPr>
        <p:blipFill>
          <a:blip r:embed="rId2"/>
          <a:stretch>
            <a:fillRect/>
          </a:stretch>
        </p:blipFill>
        <p:spPr>
          <a:xfrm>
            <a:off x="7277455" y="2082574"/>
            <a:ext cx="3737376" cy="2789872"/>
          </a:xfrm>
          <a:prstGeom prst="rect">
            <a:avLst/>
          </a:prstGeom>
        </p:spPr>
      </p:pic>
    </p:spTree>
    <p:extLst>
      <p:ext uri="{BB962C8B-B14F-4D97-AF65-F5344CB8AC3E}">
        <p14:creationId xmlns:p14="http://schemas.microsoft.com/office/powerpoint/2010/main" val="26627806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Appendix B – </a:t>
            </a:r>
            <a:r>
              <a:rPr lang="en-US" dirty="0" smtClean="0"/>
              <a:t>Concept 4</a:t>
            </a:r>
            <a:endParaRPr lang="en-US" dirty="0"/>
          </a:p>
        </p:txBody>
      </p:sp>
      <p:sp>
        <p:nvSpPr>
          <p:cNvPr id="3" name="Content Placeholder 2"/>
          <p:cNvSpPr>
            <a:spLocks noGrp="1"/>
          </p:cNvSpPr>
          <p:nvPr>
            <p:ph idx="1"/>
          </p:nvPr>
        </p:nvSpPr>
        <p:spPr/>
        <p:txBody>
          <a:bodyPr>
            <a:noAutofit/>
          </a:bodyPr>
          <a:lstStyle/>
          <a:p>
            <a:r>
              <a:rPr lang="en-US" sz="2800" dirty="0" smtClean="0"/>
              <a:t> </a:t>
            </a:r>
            <a:r>
              <a:rPr lang="en-US" sz="2800" dirty="0" smtClean="0"/>
              <a:t>Spider Legged Robot</a:t>
            </a:r>
          </a:p>
          <a:p>
            <a:r>
              <a:rPr lang="en-US" sz="2800" dirty="0" smtClean="0"/>
              <a:t>Advantages</a:t>
            </a:r>
          </a:p>
          <a:p>
            <a:pPr lvl="1"/>
            <a:r>
              <a:rPr lang="en-US" sz="2400" dirty="0" smtClean="0"/>
              <a:t>Easy to move</a:t>
            </a:r>
          </a:p>
          <a:p>
            <a:r>
              <a:rPr lang="en-US" sz="2800" dirty="0" smtClean="0"/>
              <a:t>Disadvantages</a:t>
            </a:r>
          </a:p>
          <a:p>
            <a:pPr lvl="1"/>
            <a:r>
              <a:rPr lang="en-US" sz="2400" dirty="0" smtClean="0"/>
              <a:t>Difficult for balancing </a:t>
            </a:r>
          </a:p>
          <a:p>
            <a:pPr lvl="1"/>
            <a:r>
              <a:rPr lang="en-US" sz="2400" dirty="0" smtClean="0"/>
              <a:t>Running is difficult </a:t>
            </a:r>
          </a:p>
          <a:p>
            <a:pPr lvl="1"/>
            <a:r>
              <a:rPr lang="en-US" sz="2400" dirty="0" smtClean="0"/>
              <a:t>Walking all around is difficult</a:t>
            </a:r>
            <a:endParaRPr lang="en-US" sz="2400" dirty="0"/>
          </a:p>
        </p:txBody>
      </p:sp>
      <p:pic>
        <p:nvPicPr>
          <p:cNvPr id="5" name="Picture 4"/>
          <p:cNvPicPr>
            <a:picLocks noChangeAspect="1"/>
          </p:cNvPicPr>
          <p:nvPr/>
        </p:nvPicPr>
        <p:blipFill>
          <a:blip r:embed="rId2"/>
          <a:stretch>
            <a:fillRect/>
          </a:stretch>
        </p:blipFill>
        <p:spPr>
          <a:xfrm>
            <a:off x="6043414" y="1690688"/>
            <a:ext cx="4223992" cy="3531765"/>
          </a:xfrm>
          <a:prstGeom prst="rect">
            <a:avLst/>
          </a:prstGeom>
        </p:spPr>
      </p:pic>
    </p:spTree>
    <p:extLst>
      <p:ext uri="{BB962C8B-B14F-4D97-AF65-F5344CB8AC3E}">
        <p14:creationId xmlns:p14="http://schemas.microsoft.com/office/powerpoint/2010/main" val="22112954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Black BOX Model </a:t>
            </a:r>
            <a:endParaRPr lang="en-US" dirty="0"/>
          </a:p>
        </p:txBody>
      </p:sp>
      <p:sp>
        <p:nvSpPr>
          <p:cNvPr id="3" name="Content Placeholder 2"/>
          <p:cNvSpPr>
            <a:spLocks noGrp="1"/>
          </p:cNvSpPr>
          <p:nvPr>
            <p:ph idx="1"/>
          </p:nvPr>
        </p:nvSpPr>
        <p:spPr/>
        <p:txBody>
          <a:bodyPr>
            <a:normAutofit/>
          </a:bodyPr>
          <a:lstStyle/>
          <a:p>
            <a:r>
              <a:rPr lang="en-US" sz="2500" dirty="0" smtClean="0"/>
              <a:t>Black Model shows only the inputs and outputs of the system regardless of what is happening inside the system</a:t>
            </a:r>
            <a:endParaRPr lang="en-US" sz="2500" dirty="0"/>
          </a:p>
        </p:txBody>
      </p:sp>
      <p:pic>
        <p:nvPicPr>
          <p:cNvPr id="7" name="Picture 6"/>
          <p:cNvPicPr>
            <a:picLocks noChangeAspect="1"/>
          </p:cNvPicPr>
          <p:nvPr/>
        </p:nvPicPr>
        <p:blipFill>
          <a:blip r:embed="rId2"/>
          <a:stretch>
            <a:fillRect/>
          </a:stretch>
        </p:blipFill>
        <p:spPr>
          <a:xfrm>
            <a:off x="2038298" y="3312421"/>
            <a:ext cx="8574287" cy="2278482"/>
          </a:xfrm>
          <a:prstGeom prst="rect">
            <a:avLst/>
          </a:prstGeom>
        </p:spPr>
      </p:pic>
    </p:spTree>
    <p:extLst>
      <p:ext uri="{BB962C8B-B14F-4D97-AF65-F5344CB8AC3E}">
        <p14:creationId xmlns:p14="http://schemas.microsoft.com/office/powerpoint/2010/main" val="8967284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933700" y="568345"/>
            <a:ext cx="8770571" cy="1169015"/>
          </a:xfrm>
        </p:spPr>
        <p:txBody>
          <a:bodyPr/>
          <a:lstStyle/>
          <a:p>
            <a:r>
              <a:rPr lang="en-US" dirty="0" smtClean="0"/>
              <a:t>Functional Model</a:t>
            </a:r>
            <a:endParaRPr lang="en-US" dirty="0"/>
          </a:p>
        </p:txBody>
      </p:sp>
      <p:sp>
        <p:nvSpPr>
          <p:cNvPr id="3" name="Content Placeholder 2"/>
          <p:cNvSpPr>
            <a:spLocks noGrp="1"/>
          </p:cNvSpPr>
          <p:nvPr>
            <p:ph idx="1"/>
          </p:nvPr>
        </p:nvSpPr>
        <p:spPr>
          <a:xfrm>
            <a:off x="1758043" y="1619609"/>
            <a:ext cx="8770571" cy="3651504"/>
          </a:xfrm>
        </p:spPr>
        <p:txBody>
          <a:bodyPr>
            <a:normAutofit/>
          </a:bodyPr>
          <a:lstStyle/>
          <a:p>
            <a:r>
              <a:rPr lang="en-US" sz="2400" dirty="0" smtClean="0"/>
              <a:t>Functional Model represent the complete process happening inside the system</a:t>
            </a:r>
            <a:endParaRPr lang="en-US" sz="2400" dirty="0"/>
          </a:p>
        </p:txBody>
      </p:sp>
      <p:pic>
        <p:nvPicPr>
          <p:cNvPr id="4" name="Picture 3"/>
          <p:cNvPicPr>
            <a:picLocks noChangeAspect="1"/>
          </p:cNvPicPr>
          <p:nvPr/>
        </p:nvPicPr>
        <p:blipFill>
          <a:blip r:embed="rId2"/>
          <a:stretch>
            <a:fillRect/>
          </a:stretch>
        </p:blipFill>
        <p:spPr>
          <a:xfrm>
            <a:off x="2702132" y="2489985"/>
            <a:ext cx="7826482" cy="4041444"/>
          </a:xfrm>
          <a:prstGeom prst="rect">
            <a:avLst/>
          </a:prstGeom>
        </p:spPr>
      </p:pic>
    </p:spTree>
    <p:extLst>
      <p:ext uri="{BB962C8B-B14F-4D97-AF65-F5344CB8AC3E}">
        <p14:creationId xmlns:p14="http://schemas.microsoft.com/office/powerpoint/2010/main" val="25827651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Concepts Generation</a:t>
            </a:r>
            <a:endParaRPr lang="en-US" dirty="0"/>
          </a:p>
        </p:txBody>
      </p:sp>
      <p:sp>
        <p:nvSpPr>
          <p:cNvPr id="3" name="Content Placeholder 2"/>
          <p:cNvSpPr>
            <a:spLocks noGrp="1"/>
          </p:cNvSpPr>
          <p:nvPr>
            <p:ph idx="1"/>
          </p:nvPr>
        </p:nvSpPr>
        <p:spPr>
          <a:xfrm>
            <a:off x="1251678" y="1724298"/>
            <a:ext cx="10178322" cy="3593591"/>
          </a:xfrm>
        </p:spPr>
        <p:txBody>
          <a:bodyPr>
            <a:noAutofit/>
          </a:bodyPr>
          <a:lstStyle/>
          <a:p>
            <a:r>
              <a:rPr lang="en-US" sz="2800" dirty="0" smtClean="0"/>
              <a:t>Concepts have generated using</a:t>
            </a:r>
          </a:p>
          <a:p>
            <a:pPr lvl="1"/>
            <a:r>
              <a:rPr lang="en-US" sz="2400" dirty="0" smtClean="0"/>
              <a:t>Customer Requirements</a:t>
            </a:r>
          </a:p>
          <a:p>
            <a:pPr lvl="1"/>
            <a:r>
              <a:rPr lang="en-US" sz="2400" dirty="0" smtClean="0"/>
              <a:t>Engineering Requirements</a:t>
            </a:r>
          </a:p>
          <a:p>
            <a:pPr lvl="1"/>
            <a:r>
              <a:rPr lang="en-US" sz="2400" dirty="0" smtClean="0"/>
              <a:t>Black Box Model </a:t>
            </a:r>
          </a:p>
          <a:p>
            <a:pPr lvl="1"/>
            <a:r>
              <a:rPr lang="en-US" sz="2400" dirty="0" smtClean="0"/>
              <a:t>Functional Model </a:t>
            </a:r>
          </a:p>
          <a:p>
            <a:r>
              <a:rPr lang="en-US" sz="2800" dirty="0" smtClean="0"/>
              <a:t>Customer Requirements have followed to create designs which fulfill the needs of client</a:t>
            </a:r>
          </a:p>
          <a:p>
            <a:r>
              <a:rPr lang="en-US" sz="2800" dirty="0" smtClean="0"/>
              <a:t>Engineering Requirements have used to create the designs which are according the dimensions defined in ER’s</a:t>
            </a:r>
          </a:p>
        </p:txBody>
      </p:sp>
    </p:spTree>
    <p:extLst>
      <p:ext uri="{BB962C8B-B14F-4D97-AF65-F5344CB8AC3E}">
        <p14:creationId xmlns:p14="http://schemas.microsoft.com/office/powerpoint/2010/main" val="12337108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Concept Generation</a:t>
            </a:r>
            <a:endParaRPr lang="en-US" dirty="0"/>
          </a:p>
        </p:txBody>
      </p:sp>
      <p:sp>
        <p:nvSpPr>
          <p:cNvPr id="3" name="Content Placeholder 2"/>
          <p:cNvSpPr>
            <a:spLocks noGrp="1"/>
          </p:cNvSpPr>
          <p:nvPr>
            <p:ph idx="1"/>
          </p:nvPr>
        </p:nvSpPr>
        <p:spPr>
          <a:xfrm>
            <a:off x="1251678" y="1802673"/>
            <a:ext cx="10178322" cy="3593591"/>
          </a:xfrm>
        </p:spPr>
        <p:txBody>
          <a:bodyPr>
            <a:noAutofit/>
          </a:bodyPr>
          <a:lstStyle/>
          <a:p>
            <a:r>
              <a:rPr lang="en-US" sz="2400" dirty="0" smtClean="0"/>
              <a:t>Black Box Model helped in generating the concepts, as inputs and outputs have defined so concepts have generated using those inputs and outputs only. </a:t>
            </a:r>
          </a:p>
          <a:p>
            <a:r>
              <a:rPr lang="en-US" sz="2400" dirty="0" smtClean="0"/>
              <a:t>Functional model helped in generating the concepts, as the complete system has defined so the system components have set the majority parameter to use in the design and operating the design as per functional model</a:t>
            </a:r>
          </a:p>
          <a:p>
            <a:r>
              <a:rPr lang="en-US" sz="2400" dirty="0" smtClean="0"/>
              <a:t>Each concept has compared with the functional model and check the functionality of concept matching with the functional model, if not then made such changes to get same functionality </a:t>
            </a:r>
            <a:endParaRPr lang="en-US" sz="2400" dirty="0"/>
          </a:p>
        </p:txBody>
      </p:sp>
    </p:spTree>
    <p:extLst>
      <p:ext uri="{BB962C8B-B14F-4D97-AF65-F5344CB8AC3E}">
        <p14:creationId xmlns:p14="http://schemas.microsoft.com/office/powerpoint/2010/main" val="6605692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Concept Generation</a:t>
            </a:r>
            <a:endParaRPr lang="en-US" dirty="0"/>
          </a:p>
        </p:txBody>
      </p:sp>
      <p:sp>
        <p:nvSpPr>
          <p:cNvPr id="3" name="Content Placeholder 2"/>
          <p:cNvSpPr>
            <a:spLocks noGrp="1"/>
          </p:cNvSpPr>
          <p:nvPr>
            <p:ph idx="1"/>
          </p:nvPr>
        </p:nvSpPr>
        <p:spPr>
          <a:xfrm>
            <a:off x="1251678" y="1128451"/>
            <a:ext cx="10178322" cy="3593591"/>
          </a:xfrm>
        </p:spPr>
        <p:txBody>
          <a:bodyPr>
            <a:noAutofit/>
          </a:bodyPr>
          <a:lstStyle/>
          <a:p>
            <a:r>
              <a:rPr lang="en-US" sz="2800" dirty="0" smtClean="0"/>
              <a:t>Concepts have generated using different techniques</a:t>
            </a:r>
          </a:p>
          <a:p>
            <a:pPr lvl="1"/>
            <a:r>
              <a:rPr lang="en-US" sz="2400" dirty="0" smtClean="0"/>
              <a:t>Brain storming </a:t>
            </a:r>
          </a:p>
          <a:p>
            <a:pPr lvl="1"/>
            <a:r>
              <a:rPr lang="en-US" sz="2400" dirty="0" smtClean="0"/>
              <a:t>Bio-inspired</a:t>
            </a:r>
          </a:p>
          <a:p>
            <a:pPr lvl="1"/>
            <a:r>
              <a:rPr lang="en-US" sz="2400" dirty="0" smtClean="0"/>
              <a:t>Morphological Matrix</a:t>
            </a:r>
          </a:p>
          <a:p>
            <a:r>
              <a:rPr lang="en-US" sz="2800" dirty="0" smtClean="0"/>
              <a:t>Brain storming ideas have generated by looking around the different robotic designs and created out own design </a:t>
            </a:r>
          </a:p>
          <a:p>
            <a:r>
              <a:rPr lang="en-US" sz="2800" dirty="0" smtClean="0"/>
              <a:t>Bio-inspired technique used to generate the concepts by inspiring from Humans</a:t>
            </a:r>
          </a:p>
          <a:p>
            <a:r>
              <a:rPr lang="en-US" sz="2800" dirty="0" smtClean="0"/>
              <a:t>Morphological Matrix has used to get some components and use them together to make the designs. These components have used from the functional Model</a:t>
            </a:r>
            <a:endParaRPr lang="en-US" sz="2800" dirty="0"/>
          </a:p>
        </p:txBody>
      </p:sp>
    </p:spTree>
    <p:extLst>
      <p:ext uri="{BB962C8B-B14F-4D97-AF65-F5344CB8AC3E}">
        <p14:creationId xmlns:p14="http://schemas.microsoft.com/office/powerpoint/2010/main" val="40303619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Concept Generation </a:t>
            </a:r>
            <a:endParaRPr lang="en-US" dirty="0"/>
          </a:p>
        </p:txBody>
      </p:sp>
      <p:sp>
        <p:nvSpPr>
          <p:cNvPr id="3" name="Content Placeholder 2"/>
          <p:cNvSpPr>
            <a:spLocks noGrp="1"/>
          </p:cNvSpPr>
          <p:nvPr>
            <p:ph idx="1"/>
          </p:nvPr>
        </p:nvSpPr>
        <p:spPr>
          <a:xfrm>
            <a:off x="1251678" y="1567544"/>
            <a:ext cx="10178322" cy="3593591"/>
          </a:xfrm>
        </p:spPr>
        <p:txBody>
          <a:bodyPr>
            <a:noAutofit/>
          </a:bodyPr>
          <a:lstStyle/>
          <a:p>
            <a:r>
              <a:rPr lang="en-US" sz="2800" dirty="0" smtClean="0"/>
              <a:t>Concept 1: Two Legged Wide Robot</a:t>
            </a:r>
          </a:p>
          <a:p>
            <a:r>
              <a:rPr lang="en-US" sz="2800" dirty="0" smtClean="0"/>
              <a:t>Robot has motors at</a:t>
            </a:r>
          </a:p>
          <a:p>
            <a:pPr lvl="1"/>
            <a:r>
              <a:rPr lang="en-US" sz="2400" dirty="0" smtClean="0"/>
              <a:t>Hip Joints</a:t>
            </a:r>
          </a:p>
          <a:p>
            <a:pPr lvl="1"/>
            <a:r>
              <a:rPr lang="en-US" sz="2400" dirty="0" smtClean="0"/>
              <a:t>Knee Joints</a:t>
            </a:r>
          </a:p>
          <a:p>
            <a:pPr lvl="1"/>
            <a:r>
              <a:rPr lang="en-US" sz="2400" dirty="0" smtClean="0"/>
              <a:t>Feet Joints</a:t>
            </a:r>
          </a:p>
          <a:p>
            <a:r>
              <a:rPr lang="en-US" sz="2800" dirty="0" smtClean="0"/>
              <a:t>This is 6 Degree of Freedom considering each joint as 1 DOF</a:t>
            </a:r>
          </a:p>
          <a:p>
            <a:r>
              <a:rPr lang="en-US" sz="2800" dirty="0" smtClean="0"/>
              <a:t>Capable to balance itself because of long feet and small structure</a:t>
            </a:r>
          </a:p>
          <a:p>
            <a:r>
              <a:rPr lang="en-US" sz="2800" dirty="0" smtClean="0"/>
              <a:t>Capable of move in all directions and run like a human</a:t>
            </a:r>
          </a:p>
          <a:p>
            <a:r>
              <a:rPr lang="en-US" sz="2800" dirty="0" smtClean="0"/>
              <a:t>Capable of show dace movements </a:t>
            </a:r>
            <a:endParaRPr lang="en-US" sz="2800" dirty="0"/>
          </a:p>
        </p:txBody>
      </p:sp>
    </p:spTree>
    <p:extLst>
      <p:ext uri="{BB962C8B-B14F-4D97-AF65-F5344CB8AC3E}">
        <p14:creationId xmlns:p14="http://schemas.microsoft.com/office/powerpoint/2010/main" val="32708800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Concept Generation </a:t>
            </a:r>
            <a:endParaRPr lang="en-US" dirty="0"/>
          </a:p>
        </p:txBody>
      </p:sp>
      <p:sp>
        <p:nvSpPr>
          <p:cNvPr id="3" name="Content Placeholder 2"/>
          <p:cNvSpPr>
            <a:spLocks noGrp="1"/>
          </p:cNvSpPr>
          <p:nvPr>
            <p:ph idx="1"/>
          </p:nvPr>
        </p:nvSpPr>
        <p:spPr>
          <a:xfrm>
            <a:off x="1251678" y="1632858"/>
            <a:ext cx="10178322" cy="3593591"/>
          </a:xfrm>
        </p:spPr>
        <p:txBody>
          <a:bodyPr>
            <a:noAutofit/>
          </a:bodyPr>
          <a:lstStyle/>
          <a:p>
            <a:r>
              <a:rPr lang="en-US" sz="2800" dirty="0" smtClean="0"/>
              <a:t>Concept 1 has shown in the figure</a:t>
            </a:r>
          </a:p>
          <a:p>
            <a:endParaRPr lang="en-US" sz="2800" dirty="0" smtClean="0"/>
          </a:p>
          <a:p>
            <a:r>
              <a:rPr lang="en-US" sz="2800" dirty="0" smtClean="0"/>
              <a:t>Advantages</a:t>
            </a:r>
          </a:p>
          <a:p>
            <a:pPr lvl="1"/>
            <a:r>
              <a:rPr lang="en-US" sz="2400" dirty="0" smtClean="0"/>
              <a:t>Good Balancing</a:t>
            </a:r>
          </a:p>
          <a:p>
            <a:pPr lvl="1"/>
            <a:r>
              <a:rPr lang="en-US" sz="2400" dirty="0" smtClean="0"/>
              <a:t>All direction Movement </a:t>
            </a:r>
          </a:p>
          <a:p>
            <a:pPr lvl="1"/>
            <a:r>
              <a:rPr lang="en-US" sz="2400" dirty="0" smtClean="0"/>
              <a:t>Easily standup from lay down position  </a:t>
            </a:r>
          </a:p>
          <a:p>
            <a:r>
              <a:rPr lang="en-US" sz="2800" dirty="0" smtClean="0"/>
              <a:t>Disadvantages</a:t>
            </a:r>
          </a:p>
          <a:p>
            <a:pPr lvl="1"/>
            <a:r>
              <a:rPr lang="en-US" sz="2400" dirty="0" smtClean="0"/>
              <a:t>Difficult to stand up after falling </a:t>
            </a:r>
            <a:endParaRPr lang="en-US" sz="2400" dirty="0"/>
          </a:p>
        </p:txBody>
      </p:sp>
      <p:pic>
        <p:nvPicPr>
          <p:cNvPr id="4" name="Picture 3"/>
          <p:cNvPicPr>
            <a:picLocks noChangeAspect="1"/>
          </p:cNvPicPr>
          <p:nvPr/>
        </p:nvPicPr>
        <p:blipFill>
          <a:blip r:embed="rId2"/>
          <a:stretch>
            <a:fillRect/>
          </a:stretch>
        </p:blipFill>
        <p:spPr>
          <a:xfrm>
            <a:off x="6972219" y="2198385"/>
            <a:ext cx="4381581" cy="4045659"/>
          </a:xfrm>
          <a:prstGeom prst="rect">
            <a:avLst/>
          </a:prstGeom>
        </p:spPr>
      </p:pic>
    </p:spTree>
    <p:extLst>
      <p:ext uri="{BB962C8B-B14F-4D97-AF65-F5344CB8AC3E}">
        <p14:creationId xmlns:p14="http://schemas.microsoft.com/office/powerpoint/2010/main" val="1546711373"/>
      </p:ext>
    </p:extLst>
  </p:cSld>
  <p:clrMapOvr>
    <a:masterClrMapping/>
  </p:clrMapOvr>
</p:sld>
</file>

<file path=ppt/theme/theme1.xml><?xml version="1.0" encoding="utf-8"?>
<a:theme xmlns:a="http://schemas.openxmlformats.org/drawingml/2006/main" name="Badge">
  <a:themeElements>
    <a:clrScheme name="Badge">
      <a:dk1>
        <a:sysClr val="windowText" lastClr="000000"/>
      </a:dk1>
      <a:lt1>
        <a:sysClr val="window" lastClr="FFFFFF"/>
      </a:lt1>
      <a:dk2>
        <a:srgbClr val="0B082E"/>
      </a:dk2>
      <a:lt2>
        <a:srgbClr val="F3F3F2"/>
      </a:lt2>
      <a:accent1>
        <a:srgbClr val="62B4C6"/>
      </a:accent1>
      <a:accent2>
        <a:srgbClr val="1B376E"/>
      </a:accent2>
      <a:accent3>
        <a:srgbClr val="9EBE55"/>
      </a:accent3>
      <a:accent4>
        <a:srgbClr val="C65E5E"/>
      </a:accent4>
      <a:accent5>
        <a:srgbClr val="D3BA55"/>
      </a:accent5>
      <a:accent6>
        <a:srgbClr val="96648A"/>
      </a:accent6>
      <a:hlink>
        <a:srgbClr val="62B4C6"/>
      </a:hlink>
      <a:folHlink>
        <a:srgbClr val="96648A"/>
      </a:folHlink>
    </a:clrScheme>
    <a:fontScheme name="Badge">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d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D71F8F05-6246-47AF-9E68-E57F6C93F792}"/>
    </a:ext>
  </a:extLst>
</a:theme>
</file>

<file path=docProps/app.xml><?xml version="1.0" encoding="utf-8"?>
<Properties xmlns="http://schemas.openxmlformats.org/officeDocument/2006/extended-properties" xmlns:vt="http://schemas.openxmlformats.org/officeDocument/2006/docPropsVTypes">
  <Template>Badge</Template>
  <TotalTime>1917</TotalTime>
  <Words>1510</Words>
  <Application>Microsoft Office PowerPoint</Application>
  <PresentationFormat>Widescreen</PresentationFormat>
  <Paragraphs>562</Paragraphs>
  <Slides>23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23</vt:i4>
      </vt:variant>
    </vt:vector>
  </HeadingPairs>
  <TitlesOfParts>
    <vt:vector size="30" baseType="lpstr">
      <vt:lpstr>Arial</vt:lpstr>
      <vt:lpstr>Calibri</vt:lpstr>
      <vt:lpstr>Gill Sans MT</vt:lpstr>
      <vt:lpstr>Impact</vt:lpstr>
      <vt:lpstr>Times New Roman</vt:lpstr>
      <vt:lpstr>Verdana</vt:lpstr>
      <vt:lpstr>Badge</vt:lpstr>
      <vt:lpstr>Biped Robot</vt:lpstr>
      <vt:lpstr>Introduction </vt:lpstr>
      <vt:lpstr>Black BOX Model </vt:lpstr>
      <vt:lpstr>Functional Model</vt:lpstr>
      <vt:lpstr>Concepts Generation</vt:lpstr>
      <vt:lpstr>Concept Generation</vt:lpstr>
      <vt:lpstr>Concept Generation</vt:lpstr>
      <vt:lpstr>Concept Generation </vt:lpstr>
      <vt:lpstr>Concept Generation </vt:lpstr>
      <vt:lpstr>Concept Generation </vt:lpstr>
      <vt:lpstr>Concept Generation</vt:lpstr>
      <vt:lpstr>Design Evaluation </vt:lpstr>
      <vt:lpstr>Pugh Chart </vt:lpstr>
      <vt:lpstr>Pugh Chart Result </vt:lpstr>
      <vt:lpstr>Design Evaluation</vt:lpstr>
      <vt:lpstr>Decision Matrix</vt:lpstr>
      <vt:lpstr>Decision Matrix Result</vt:lpstr>
      <vt:lpstr>Bill of Material </vt:lpstr>
      <vt:lpstr>Bill of Materials</vt:lpstr>
      <vt:lpstr>Budget </vt:lpstr>
      <vt:lpstr>Reference</vt:lpstr>
      <vt:lpstr>APPENDIX A – Concept 3</vt:lpstr>
      <vt:lpstr>Appendix B – Concept 4</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khawar Nawaz</dc:creator>
  <cp:lastModifiedBy>khawar Nawaz</cp:lastModifiedBy>
  <cp:revision>213</cp:revision>
  <dcterms:created xsi:type="dcterms:W3CDTF">2019-09-13T06:58:57Z</dcterms:created>
  <dcterms:modified xsi:type="dcterms:W3CDTF">2019-10-07T05:36:37Z</dcterms:modified>
</cp:coreProperties>
</file>